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9144000" cy="5143500"/>
  <p:embeddedFontLst>
    <p:embeddedFont>
      <p:font typeface="Algerian" panose="04020705040A02060702" pitchFamily="82" charset="0"/>
      <p:regular r:id="rId22"/>
    </p:embeddedFont>
    <p:embeddedFont>
      <p:font typeface="Tahoma" panose="020B0604030504040204" pitchFamily="34" charset="0"/>
      <p:regular r:id="rId23"/>
      <p:bold r:id="rId24"/>
    </p:embeddedFont>
    <p:embeddedFont>
      <p:font typeface="Trebuchet MS" panose="020B0603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36LWyhdWRHgyRSMyLQf/IzYPo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8: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8: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2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93" name="Google Shape;93;p3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1"/>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noAutofit/>
          </a:bodyPr>
          <a:lstStyle>
            <a:lvl1pPr marL="457200" lvl="0" indent="-228600" algn="l">
              <a:spcBef>
                <a:spcPts val="750"/>
              </a:spcBef>
              <a:spcAft>
                <a:spcPts val="0"/>
              </a:spcAft>
              <a:buSzPts val="960"/>
              <a:buFont typeface="Trebuchet MS"/>
              <a:buNone/>
              <a:defRPr sz="1200">
                <a:solidFill>
                  <a:srgbClr val="7F7F7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99" name="Google Shape;99;p31"/>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00" name="Google Shape;100;p3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31"/>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
        <p:nvSpPr>
          <p:cNvPr id="104" name="Google Shape;104;p31"/>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sz="135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2"/>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2"/>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08" name="Google Shape;108;p3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rgbClr val="3F3F3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14" name="Google Shape;114;p33"/>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15" name="Google Shape;115;p3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3"/>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
        <p:nvSpPr>
          <p:cNvPr id="119" name="Google Shape;119;p33"/>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4"/>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4"/>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chemeClr val="accent1"/>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23" name="Google Shape;123;p34"/>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24" name="Google Shape;124;p3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5"/>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30" name="Google Shape;130;p3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6"/>
          <p:cNvSpPr txBox="1">
            <a:spLocks noGrp="1"/>
          </p:cNvSpPr>
          <p:nvPr>
            <p:ph type="title"/>
          </p:nvPr>
        </p:nvSpPr>
        <p:spPr>
          <a:xfrm rot="5400000">
            <a:off x="4495739" y="1937216"/>
            <a:ext cx="3938588" cy="9785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6"/>
          <p:cNvSpPr txBox="1">
            <a:spLocks noGrp="1"/>
          </p:cNvSpPr>
          <p:nvPr>
            <p:ph type="body" idx="1"/>
          </p:nvPr>
        </p:nvSpPr>
        <p:spPr>
          <a:xfrm rot="5400000">
            <a:off x="1186264" y="-221062"/>
            <a:ext cx="3938588" cy="5295113"/>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36" name="Google Shape;136;p3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30" name="Google Shape;30;p2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grpSp>
        <p:nvGrpSpPr>
          <p:cNvPr id="34" name="Google Shape;34;p23"/>
          <p:cNvGrpSpPr/>
          <p:nvPr/>
        </p:nvGrpSpPr>
        <p:grpSpPr>
          <a:xfrm>
            <a:off x="0" y="-6350"/>
            <a:ext cx="9144000" cy="5149850"/>
            <a:chOff x="0" y="-8467"/>
            <a:chExt cx="12192000" cy="6866467"/>
          </a:xfrm>
        </p:grpSpPr>
        <p:cxnSp>
          <p:nvCxnSpPr>
            <p:cNvPr id="35" name="Google Shape;35;p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6" name="Google Shape;36;p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7" name="Google Shape;37;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8" name="Google Shape;38;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9" name="Google Shape;39;p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 name="Google Shape;41;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2" name="Google Shape;42;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3" name="Google Shape;43;p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3"/>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a:endParaRPr/>
          </a:p>
        </p:txBody>
      </p:sp>
      <p:sp>
        <p:nvSpPr>
          <p:cNvPr id="47" name="Google Shape;47;p2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000"/>
              <a:buFont typeface="Trebuchet MS"/>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53" name="Google Shape;53;p2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59" name="Google Shape;59;p25"/>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0" name="Google Shape;60;p2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body" idx="1"/>
          </p:nvPr>
        </p:nvSpPr>
        <p:spPr>
          <a:xfrm>
            <a:off x="506809" y="1620737"/>
            <a:ext cx="3139217"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66" name="Google Shape;66;p26"/>
          <p:cNvSpPr txBox="1">
            <a:spLocks noGrp="1"/>
          </p:cNvSpPr>
          <p:nvPr>
            <p:ph type="body" idx="2"/>
          </p:nvPr>
        </p:nvSpPr>
        <p:spPr>
          <a:xfrm>
            <a:off x="506809" y="2052934"/>
            <a:ext cx="3139217"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7" name="Google Shape;67;p26"/>
          <p:cNvSpPr txBox="1">
            <a:spLocks noGrp="1"/>
          </p:cNvSpPr>
          <p:nvPr>
            <p:ph type="body" idx="3"/>
          </p:nvPr>
        </p:nvSpPr>
        <p:spPr>
          <a:xfrm>
            <a:off x="3816287" y="1620737"/>
            <a:ext cx="313921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68" name="Google Shape;68;p26"/>
          <p:cNvSpPr txBox="1">
            <a:spLocks noGrp="1"/>
          </p:cNvSpPr>
          <p:nvPr>
            <p:ph type="body" idx="4"/>
          </p:nvPr>
        </p:nvSpPr>
        <p:spPr>
          <a:xfrm>
            <a:off x="3816288" y="2052934"/>
            <a:ext cx="3139213"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9" name="Google Shape;69;p2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2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8"/>
          <p:cNvSpPr txBox="1">
            <a:spLocks noGrp="1"/>
          </p:cNvSpPr>
          <p:nvPr>
            <p:ph type="title"/>
          </p:nvPr>
        </p:nvSpPr>
        <p:spPr>
          <a:xfrm>
            <a:off x="508001" y="1123953"/>
            <a:ext cx="2890896" cy="9588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body" idx="1"/>
          </p:nvPr>
        </p:nvSpPr>
        <p:spPr>
          <a:xfrm>
            <a:off x="3570346" y="386193"/>
            <a:ext cx="3385156" cy="414482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79" name="Google Shape;79;p28"/>
          <p:cNvSpPr txBox="1">
            <a:spLocks noGrp="1"/>
          </p:cNvSpPr>
          <p:nvPr>
            <p:ph type="body" idx="2"/>
          </p:nvPr>
        </p:nvSpPr>
        <p:spPr>
          <a:xfrm>
            <a:off x="508001" y="2082802"/>
            <a:ext cx="2890896" cy="1938337"/>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840"/>
              <a:buNone/>
              <a:defRPr sz="1050"/>
            </a:lvl2pPr>
            <a:lvl3pPr marL="1371600" lvl="2" indent="-228600" algn="l">
              <a:spcBef>
                <a:spcPts val="750"/>
              </a:spcBef>
              <a:spcAft>
                <a:spcPts val="0"/>
              </a:spcAft>
              <a:buSzPts val="720"/>
              <a:buNone/>
              <a:defRPr sz="900"/>
            </a:lvl3pPr>
            <a:lvl4pPr marL="1828800" lvl="3" indent="-228600" algn="l">
              <a:spcBef>
                <a:spcPts val="750"/>
              </a:spcBef>
              <a:spcAft>
                <a:spcPts val="0"/>
              </a:spcAft>
              <a:buSzPts val="600"/>
              <a:buNone/>
              <a:defRPr sz="750"/>
            </a:lvl4pPr>
            <a:lvl5pPr marL="2286000" lvl="4" indent="-228600" algn="l">
              <a:spcBef>
                <a:spcPts val="750"/>
              </a:spcBef>
              <a:spcAft>
                <a:spcPts val="0"/>
              </a:spcAft>
              <a:buSzPts val="600"/>
              <a:buNone/>
              <a:defRPr sz="750"/>
            </a:lvl5pPr>
            <a:lvl6pPr marL="2743200" lvl="5" indent="-228600" algn="l">
              <a:spcBef>
                <a:spcPts val="750"/>
              </a:spcBef>
              <a:spcAft>
                <a:spcPts val="0"/>
              </a:spcAft>
              <a:buSzPts val="600"/>
              <a:buNone/>
              <a:defRPr sz="750"/>
            </a:lvl6pPr>
            <a:lvl7pPr marL="3200400" lvl="6" indent="-228600" algn="l">
              <a:spcBef>
                <a:spcPts val="750"/>
              </a:spcBef>
              <a:spcAft>
                <a:spcPts val="0"/>
              </a:spcAft>
              <a:buSzPts val="600"/>
              <a:buNone/>
              <a:defRPr sz="750"/>
            </a:lvl7pPr>
            <a:lvl8pPr marL="3657600" lvl="7" indent="-228600" algn="l">
              <a:spcBef>
                <a:spcPts val="750"/>
              </a:spcBef>
              <a:spcAft>
                <a:spcPts val="0"/>
              </a:spcAft>
              <a:buSzPts val="600"/>
              <a:buNone/>
              <a:defRPr sz="750"/>
            </a:lvl8pPr>
            <a:lvl9pPr marL="4114800" lvl="8" indent="-228600" algn="l">
              <a:spcBef>
                <a:spcPts val="750"/>
              </a:spcBef>
              <a:spcAft>
                <a:spcPts val="0"/>
              </a:spcAft>
              <a:buSzPts val="600"/>
              <a:buNone/>
              <a:defRPr sz="750"/>
            </a:lvl9pPr>
          </a:lstStyle>
          <a:p>
            <a:endParaRPr/>
          </a:p>
        </p:txBody>
      </p:sp>
      <p:sp>
        <p:nvSpPr>
          <p:cNvPr id="80" name="Google Shape;80;p2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9"/>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Font typeface="Trebuchet MS"/>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a:spLocks noGrp="1"/>
          </p:cNvSpPr>
          <p:nvPr>
            <p:ph type="pic" idx="2"/>
          </p:nvPr>
        </p:nvSpPr>
        <p:spPr>
          <a:xfrm>
            <a:off x="508001" y="457200"/>
            <a:ext cx="6447501" cy="2884289"/>
          </a:xfrm>
          <a:prstGeom prst="rect">
            <a:avLst/>
          </a:prstGeom>
          <a:noFill/>
          <a:ln>
            <a:noFill/>
          </a:ln>
        </p:spPr>
      </p:sp>
      <p:sp>
        <p:nvSpPr>
          <p:cNvPr id="86" name="Google Shape;86;p29"/>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7" name="Google Shape;87;p2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0"/>
          <p:cNvGrpSpPr/>
          <p:nvPr/>
        </p:nvGrpSpPr>
        <p:grpSpPr>
          <a:xfrm>
            <a:off x="0" y="-6350"/>
            <a:ext cx="9144000" cy="5149850"/>
            <a:chOff x="0" y="-8467"/>
            <a:chExt cx="12192000" cy="6866467"/>
          </a:xfrm>
        </p:grpSpPr>
        <p:cxnSp>
          <p:nvCxnSpPr>
            <p:cNvPr id="7" name="Google Shape;7;p2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2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2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0"/>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20"/>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rmAutofit/>
          </a:bodyPr>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2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2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2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675"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675"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675"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675"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675"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675"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675"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762000" y="666750"/>
            <a:ext cx="4267200" cy="1137490"/>
          </a:xfrm>
          <a:prstGeom prst="rect">
            <a:avLst/>
          </a:prstGeom>
          <a:noFill/>
          <a:ln>
            <a:noFill/>
          </a:ln>
        </p:spPr>
        <p:txBody>
          <a:bodyPr spcFirstLastPara="1" wrap="square" lIns="0" tIns="29200" rIns="0" bIns="0" anchor="t" anchorCtr="0">
            <a:spAutoFit/>
          </a:bodyPr>
          <a:lstStyle/>
          <a:p>
            <a:pPr marL="12700" marR="5080" lvl="0" indent="0" algn="l" rtl="0">
              <a:spcBef>
                <a:spcPts val="0"/>
              </a:spcBef>
              <a:spcAft>
                <a:spcPts val="0"/>
              </a:spcAft>
              <a:buClr>
                <a:schemeClr val="accent1"/>
              </a:buClr>
              <a:buSzPts val="3600"/>
              <a:buFont typeface="Algerian"/>
              <a:buNone/>
            </a:pPr>
            <a:r>
              <a:rPr lang="en-US" sz="3600">
                <a:latin typeface="Algerian"/>
                <a:ea typeface="Algerian"/>
                <a:cs typeface="Algerian"/>
                <a:sym typeface="Algerian"/>
              </a:rPr>
              <a:t>Used  Hyundai  Car  Price  Prediction</a:t>
            </a:r>
            <a:endParaRPr sz="3600">
              <a:latin typeface="Algerian"/>
              <a:ea typeface="Algerian"/>
              <a:cs typeface="Algerian"/>
              <a:sym typeface="Algerian"/>
            </a:endParaRPr>
          </a:p>
        </p:txBody>
      </p:sp>
      <p:sp>
        <p:nvSpPr>
          <p:cNvPr id="144" name="Google Shape;144;p1"/>
          <p:cNvSpPr/>
          <p:nvPr/>
        </p:nvSpPr>
        <p:spPr>
          <a:xfrm>
            <a:off x="0" y="0"/>
            <a:ext cx="419100" cy="2690495"/>
          </a:xfrm>
          <a:custGeom>
            <a:avLst/>
            <a:gdLst/>
            <a:ahLst/>
            <a:cxnLst/>
            <a:rect l="l" t="t" r="r" b="b"/>
            <a:pathLst>
              <a:path w="419100" h="2690495" extrusionOk="0">
                <a:moveTo>
                  <a:pt x="418500" y="0"/>
                </a:moveTo>
                <a:lnTo>
                  <a:pt x="0" y="0"/>
                </a:lnTo>
                <a:lnTo>
                  <a:pt x="0" y="2690100"/>
                </a:lnTo>
                <a:lnTo>
                  <a:pt x="418500" y="2690100"/>
                </a:lnTo>
                <a:lnTo>
                  <a:pt x="4185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45" name="Google Shape;145;p1"/>
          <p:cNvPicPr preferRelativeResize="0"/>
          <p:nvPr/>
        </p:nvPicPr>
        <p:blipFill rotWithShape="1">
          <a:blip r:embed="rId3">
            <a:alphaModFix/>
          </a:blip>
          <a:srcRect/>
          <a:stretch/>
        </p:blipFill>
        <p:spPr>
          <a:xfrm>
            <a:off x="4936536" y="440078"/>
            <a:ext cx="4037759" cy="3197194"/>
          </a:xfrm>
          <a:prstGeom prst="rect">
            <a:avLst/>
          </a:prstGeom>
          <a:noFill/>
          <a:ln>
            <a:noFill/>
          </a:ln>
        </p:spPr>
      </p:pic>
      <p:sp>
        <p:nvSpPr>
          <p:cNvPr id="146" name="Google Shape;146;p1"/>
          <p:cNvSpPr/>
          <p:nvPr/>
        </p:nvSpPr>
        <p:spPr>
          <a:xfrm>
            <a:off x="8829375" y="4075800"/>
            <a:ext cx="314960" cy="1068070"/>
          </a:xfrm>
          <a:custGeom>
            <a:avLst/>
            <a:gdLst/>
            <a:ahLst/>
            <a:cxnLst/>
            <a:rect l="l" t="t" r="r" b="b"/>
            <a:pathLst>
              <a:path w="314959" h="1068070" extrusionOk="0">
                <a:moveTo>
                  <a:pt x="314700" y="0"/>
                </a:moveTo>
                <a:lnTo>
                  <a:pt x="0" y="0"/>
                </a:lnTo>
                <a:lnTo>
                  <a:pt x="0" y="1067700"/>
                </a:lnTo>
                <a:lnTo>
                  <a:pt x="314700" y="1067700"/>
                </a:lnTo>
                <a:lnTo>
                  <a:pt x="3147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 name="Google Shape;147;p1"/>
          <p:cNvSpPr/>
          <p:nvPr/>
        </p:nvSpPr>
        <p:spPr>
          <a:xfrm>
            <a:off x="8058774" y="92399"/>
            <a:ext cx="1085850" cy="131445"/>
          </a:xfrm>
          <a:custGeom>
            <a:avLst/>
            <a:gdLst/>
            <a:ahLst/>
            <a:cxnLst/>
            <a:rect l="l" t="t" r="r" b="b"/>
            <a:pathLst>
              <a:path w="1085850" h="131445" extrusionOk="0">
                <a:moveTo>
                  <a:pt x="1085400" y="0"/>
                </a:moveTo>
                <a:lnTo>
                  <a:pt x="0" y="0"/>
                </a:lnTo>
                <a:lnTo>
                  <a:pt x="0" y="131400"/>
                </a:lnTo>
                <a:lnTo>
                  <a:pt x="1085400" y="131400"/>
                </a:lnTo>
                <a:lnTo>
                  <a:pt x="10854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48" name="Google Shape;148;p1"/>
          <p:cNvPicPr preferRelativeResize="0"/>
          <p:nvPr/>
        </p:nvPicPr>
        <p:blipFill rotWithShape="1">
          <a:blip r:embed="rId4">
            <a:alphaModFix/>
          </a:blip>
          <a:srcRect/>
          <a:stretch/>
        </p:blipFill>
        <p:spPr>
          <a:xfrm>
            <a:off x="3171794" y="2894492"/>
            <a:ext cx="3581400" cy="1658458"/>
          </a:xfrm>
          <a:prstGeom prst="rect">
            <a:avLst/>
          </a:prstGeom>
          <a:noFill/>
          <a:ln>
            <a:noFill/>
          </a:ln>
        </p:spPr>
      </p:pic>
      <p:sp>
        <p:nvSpPr>
          <p:cNvPr id="149" name="Google Shape;149;p1"/>
          <p:cNvSpPr txBox="1"/>
          <p:nvPr/>
        </p:nvSpPr>
        <p:spPr>
          <a:xfrm>
            <a:off x="304800" y="3006330"/>
            <a:ext cx="2984832" cy="6155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Presented by:</a:t>
            </a:r>
          </a:p>
          <a:p>
            <a:pPr marL="0" marR="0" lvl="0" indent="0" algn="l" rtl="0">
              <a:spcBef>
                <a:spcPts val="0"/>
              </a:spcBef>
              <a:spcAft>
                <a:spcPts val="0"/>
              </a:spcAft>
              <a:buNone/>
            </a:pPr>
            <a:r>
              <a:rPr lang="en-US" b="1" dirty="0">
                <a:solidFill>
                  <a:schemeClr val="dk1"/>
                </a:solidFill>
                <a:latin typeface="Times New Roman"/>
                <a:ea typeface="Times New Roman"/>
                <a:cs typeface="Times New Roman"/>
                <a:sym typeface="Times New Roman"/>
              </a:rPr>
              <a:t>Ankit Pal</a:t>
            </a:r>
            <a:endParaRPr b="1" dirty="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10"/>
          <p:cNvSpPr txBox="1">
            <a:spLocks noGrp="1"/>
          </p:cNvSpPr>
          <p:nvPr>
            <p:ph type="title"/>
          </p:nvPr>
        </p:nvSpPr>
        <p:spPr>
          <a:xfrm>
            <a:off x="685800" y="229870"/>
            <a:ext cx="60198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NUMERICAL DISTRIBUTION</a:t>
            </a:r>
            <a:endParaRPr sz="3200" b="1" u="sng">
              <a:latin typeface="Arial Rounded"/>
              <a:ea typeface="Arial Rounded"/>
              <a:cs typeface="Arial Rounded"/>
              <a:sym typeface="Arial Rounded"/>
            </a:endParaRPr>
          </a:p>
        </p:txBody>
      </p:sp>
      <p:sp>
        <p:nvSpPr>
          <p:cNvPr id="230" name="Google Shape;230;p10"/>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31" name="Google Shape;231;p10"/>
          <p:cNvPicPr preferRelativeResize="0"/>
          <p:nvPr/>
        </p:nvPicPr>
        <p:blipFill rotWithShape="1">
          <a:blip r:embed="rId3">
            <a:alphaModFix/>
          </a:blip>
          <a:srcRect/>
          <a:stretch/>
        </p:blipFill>
        <p:spPr>
          <a:xfrm>
            <a:off x="685800" y="892644"/>
            <a:ext cx="7772400" cy="2921332"/>
          </a:xfrm>
          <a:prstGeom prst="rect">
            <a:avLst/>
          </a:prstGeom>
          <a:noFill/>
          <a:ln>
            <a:noFill/>
          </a:ln>
          <a:effectLst>
            <a:outerShdw blurRad="292100" dist="139700" dir="2700000" algn="tl" rotWithShape="0">
              <a:srgbClr val="333333">
                <a:alpha val="64705"/>
              </a:srgbClr>
            </a:outerShdw>
          </a:effectLst>
        </p:spPr>
      </p:pic>
      <p:sp>
        <p:nvSpPr>
          <p:cNvPr id="232" name="Google Shape;232;p10"/>
          <p:cNvSpPr txBox="1"/>
          <p:nvPr/>
        </p:nvSpPr>
        <p:spPr>
          <a:xfrm>
            <a:off x="685800" y="4095750"/>
            <a:ext cx="7772400" cy="830997"/>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plot displays the distribution of each numerical variables in individual histogram, such as Year, Price, Total Driven, Tax(£), MPG, and Engine Size. </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2.   By examining the histograms, we can observe the frequency and range of values for each variable,    providing insights into their distribution patterns and potential outliers.</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403447" y="849179"/>
            <a:ext cx="4669011" cy="22826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1400"/>
              <a:buFont typeface="Tahoma"/>
              <a:buNone/>
            </a:pPr>
            <a:r>
              <a:rPr lang="en-US" sz="1400">
                <a:latin typeface="Tahoma"/>
                <a:ea typeface="Tahoma"/>
                <a:cs typeface="Tahoma"/>
                <a:sym typeface="Tahoma"/>
              </a:rPr>
              <a:t>Relationship between transmission vs Fuel Type vs model</a:t>
            </a:r>
            <a:endParaRPr sz="1400">
              <a:latin typeface="Tahoma"/>
              <a:ea typeface="Tahoma"/>
              <a:cs typeface="Tahoma"/>
              <a:sym typeface="Tahoma"/>
            </a:endParaRPr>
          </a:p>
        </p:txBody>
      </p:sp>
      <p:sp>
        <p:nvSpPr>
          <p:cNvPr id="238" name="Google Shape;238;p11"/>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39" name="Google Shape;239;p11"/>
          <p:cNvPicPr preferRelativeResize="0"/>
          <p:nvPr/>
        </p:nvPicPr>
        <p:blipFill rotWithShape="1">
          <a:blip r:embed="rId3">
            <a:alphaModFix/>
          </a:blip>
          <a:srcRect/>
          <a:stretch/>
        </p:blipFill>
        <p:spPr>
          <a:xfrm>
            <a:off x="403447" y="1200151"/>
            <a:ext cx="3863753" cy="3011356"/>
          </a:xfrm>
          <a:prstGeom prst="rect">
            <a:avLst/>
          </a:prstGeom>
          <a:noFill/>
          <a:ln>
            <a:noFill/>
          </a:ln>
          <a:effectLst>
            <a:outerShdw blurRad="292100" dist="139700" dir="2700000" algn="tl" rotWithShape="0">
              <a:srgbClr val="333333">
                <a:alpha val="64705"/>
              </a:srgbClr>
            </a:outerShdw>
          </a:effectLst>
        </p:spPr>
      </p:pic>
      <p:pic>
        <p:nvPicPr>
          <p:cNvPr id="240" name="Google Shape;240;p11"/>
          <p:cNvPicPr preferRelativeResize="0"/>
          <p:nvPr/>
        </p:nvPicPr>
        <p:blipFill rotWithShape="1">
          <a:blip r:embed="rId4">
            <a:alphaModFix/>
          </a:blip>
          <a:srcRect/>
          <a:stretch/>
        </p:blipFill>
        <p:spPr>
          <a:xfrm>
            <a:off x="452905" y="4476750"/>
            <a:ext cx="3890495" cy="465566"/>
          </a:xfrm>
          <a:prstGeom prst="rect">
            <a:avLst/>
          </a:prstGeom>
          <a:noFill/>
          <a:ln>
            <a:noFill/>
          </a:ln>
          <a:effectLst>
            <a:outerShdw blurRad="292100" dist="139700" dir="2700000" algn="tl" rotWithShape="0">
              <a:srgbClr val="333333">
                <a:alpha val="64705"/>
              </a:srgbClr>
            </a:outerShdw>
          </a:effectLst>
        </p:spPr>
      </p:pic>
      <p:pic>
        <p:nvPicPr>
          <p:cNvPr id="241" name="Google Shape;241;p11"/>
          <p:cNvPicPr preferRelativeResize="0"/>
          <p:nvPr/>
        </p:nvPicPr>
        <p:blipFill rotWithShape="1">
          <a:blip r:embed="rId5">
            <a:alphaModFix/>
          </a:blip>
          <a:srcRect/>
          <a:stretch/>
        </p:blipFill>
        <p:spPr>
          <a:xfrm>
            <a:off x="4692833" y="1200151"/>
            <a:ext cx="3482982" cy="2543156"/>
          </a:xfrm>
          <a:prstGeom prst="rect">
            <a:avLst/>
          </a:prstGeom>
          <a:noFill/>
          <a:ln>
            <a:noFill/>
          </a:ln>
          <a:effectLst>
            <a:outerShdw blurRad="292100" dist="139700" dir="2700000" algn="tl" rotWithShape="0">
              <a:srgbClr val="333333">
                <a:alpha val="64705"/>
              </a:srgbClr>
            </a:outerShdw>
          </a:effectLst>
        </p:spPr>
      </p:pic>
      <p:pic>
        <p:nvPicPr>
          <p:cNvPr id="242" name="Google Shape;242;p11"/>
          <p:cNvPicPr preferRelativeResize="0"/>
          <p:nvPr/>
        </p:nvPicPr>
        <p:blipFill rotWithShape="1">
          <a:blip r:embed="rId6">
            <a:alphaModFix/>
          </a:blip>
          <a:srcRect/>
          <a:stretch/>
        </p:blipFill>
        <p:spPr>
          <a:xfrm>
            <a:off x="5111334" y="3863298"/>
            <a:ext cx="2645980" cy="246730"/>
          </a:xfrm>
          <a:prstGeom prst="rect">
            <a:avLst/>
          </a:prstGeom>
          <a:noFill/>
          <a:ln>
            <a:noFill/>
          </a:ln>
          <a:effectLst>
            <a:outerShdw blurRad="292100" dist="139700" dir="2700000" algn="tl" rotWithShape="0">
              <a:srgbClr val="333333">
                <a:alpha val="64705"/>
              </a:srgbClr>
            </a:outerShdw>
          </a:effectLst>
        </p:spPr>
      </p:pic>
      <p:pic>
        <p:nvPicPr>
          <p:cNvPr id="243" name="Google Shape;243;p11"/>
          <p:cNvPicPr preferRelativeResize="0"/>
          <p:nvPr/>
        </p:nvPicPr>
        <p:blipFill rotWithShape="1">
          <a:blip r:embed="rId7">
            <a:alphaModFix/>
          </a:blip>
          <a:srcRect/>
          <a:stretch/>
        </p:blipFill>
        <p:spPr>
          <a:xfrm>
            <a:off x="4689483" y="4476750"/>
            <a:ext cx="3768717" cy="465566"/>
          </a:xfrm>
          <a:prstGeom prst="rect">
            <a:avLst/>
          </a:prstGeom>
          <a:noFill/>
          <a:ln>
            <a:noFill/>
          </a:ln>
          <a:effectLst>
            <a:outerShdw blurRad="292100" dist="139700" dir="2700000" algn="tl" rotWithShape="0">
              <a:srgbClr val="333333">
                <a:alpha val="64705"/>
              </a:srgbClr>
            </a:outerShdw>
          </a:effectLst>
        </p:spPr>
      </p:pic>
      <p:sp>
        <p:nvSpPr>
          <p:cNvPr id="244" name="Google Shape;244;p11"/>
          <p:cNvSpPr txBox="1"/>
          <p:nvPr/>
        </p:nvSpPr>
        <p:spPr>
          <a:xfrm>
            <a:off x="-486224" y="206380"/>
            <a:ext cx="5768752" cy="520655"/>
          </a:xfrm>
          <a:prstGeom prst="rect">
            <a:avLst/>
          </a:prstGeom>
          <a:noFill/>
          <a:ln>
            <a:noFill/>
          </a:ln>
        </p:spPr>
        <p:txBody>
          <a:bodyPr spcFirstLastPara="1" wrap="square" lIns="0" tIns="12700" rIns="0" bIns="0" anchor="ctr" anchorCtr="0">
            <a:spAutoFit/>
          </a:bodyPr>
          <a:lstStyle/>
          <a:p>
            <a:pPr marL="12700" marR="0" lvl="0" indent="0" algn="ctr" rtl="0">
              <a:spcBef>
                <a:spcPts val="0"/>
              </a:spcBef>
              <a:spcAft>
                <a:spcPts val="0"/>
              </a:spcAft>
              <a:buClr>
                <a:schemeClr val="accent1"/>
              </a:buClr>
              <a:buSzPts val="3200"/>
              <a:buFont typeface="Trebuchet MS"/>
              <a:buNone/>
            </a:pPr>
            <a:r>
              <a:rPr lang="en-US" sz="3200" u="sng" cap="none">
                <a:solidFill>
                  <a:schemeClr val="accent1"/>
                </a:solidFill>
                <a:latin typeface="Trebuchet MS"/>
                <a:ea typeface="Trebuchet MS"/>
                <a:cs typeface="Trebuchet MS"/>
                <a:sym typeface="Trebuchet MS"/>
              </a:rPr>
              <a:t>CHI-SQUARE</a:t>
            </a:r>
            <a:r>
              <a:rPr lang="en-US" sz="3300" u="sng" cap="none">
                <a:solidFill>
                  <a:schemeClr val="accent1"/>
                </a:solidFill>
                <a:latin typeface="Trebuchet MS"/>
                <a:ea typeface="Trebuchet MS"/>
                <a:cs typeface="Trebuchet MS"/>
                <a:sym typeface="Trebuchet MS"/>
              </a:rPr>
              <a:t> ANALYSIS</a:t>
            </a: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457200" y="361950"/>
            <a:ext cx="5715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PEARSON CORRELATION</a:t>
            </a:r>
            <a:endParaRPr sz="3200" b="1" u="sng">
              <a:latin typeface="Arial Rounded"/>
              <a:ea typeface="Arial Rounded"/>
              <a:cs typeface="Arial Rounded"/>
              <a:sym typeface="Arial Rounded"/>
            </a:endParaRPr>
          </a:p>
        </p:txBody>
      </p:sp>
      <p:sp>
        <p:nvSpPr>
          <p:cNvPr id="250" name="Google Shape;250;p12"/>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51" name="Google Shape;251;p12"/>
          <p:cNvPicPr preferRelativeResize="0"/>
          <p:nvPr/>
        </p:nvPicPr>
        <p:blipFill rotWithShape="1">
          <a:blip r:embed="rId3">
            <a:alphaModFix/>
          </a:blip>
          <a:srcRect/>
          <a:stretch/>
        </p:blipFill>
        <p:spPr>
          <a:xfrm>
            <a:off x="457200" y="1123950"/>
            <a:ext cx="5494059" cy="3293879"/>
          </a:xfrm>
          <a:prstGeom prst="rect">
            <a:avLst/>
          </a:prstGeom>
          <a:noFill/>
          <a:ln>
            <a:noFill/>
          </a:ln>
          <a:effectLst>
            <a:outerShdw blurRad="292100" dist="139700" dir="2700000" algn="tl" rotWithShape="0">
              <a:srgbClr val="333333">
                <a:alpha val="64705"/>
              </a:srgbClr>
            </a:outerShdw>
          </a:effectLst>
        </p:spPr>
      </p:pic>
      <p:sp>
        <p:nvSpPr>
          <p:cNvPr id="252" name="Google Shape;252;p12"/>
          <p:cNvSpPr txBox="1"/>
          <p:nvPr/>
        </p:nvSpPr>
        <p:spPr>
          <a:xfrm>
            <a:off x="6477000" y="1339728"/>
            <a:ext cx="1905000" cy="2677656"/>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Pearson correlation heat map reveals the strength of linear relationships between variables.</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price demonstrates a strong positive correlation with the Model, Engine size and year, while a weak correlation is observed with Total Driven, Fuel Type and mpg.</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Google Shape;257;p13"/>
          <p:cNvSpPr txBox="1">
            <a:spLocks noGrp="1"/>
          </p:cNvSpPr>
          <p:nvPr>
            <p:ph type="title"/>
          </p:nvPr>
        </p:nvSpPr>
        <p:spPr>
          <a:xfrm>
            <a:off x="533400" y="333075"/>
            <a:ext cx="51054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MODEL PERFORMANCE</a:t>
            </a:r>
            <a:endParaRPr/>
          </a:p>
        </p:txBody>
      </p:sp>
      <p:sp>
        <p:nvSpPr>
          <p:cNvPr id="258" name="Google Shape;258;p13"/>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59" name="Google Shape;259;p13"/>
          <p:cNvSpPr/>
          <p:nvPr/>
        </p:nvSpPr>
        <p:spPr>
          <a:xfrm>
            <a:off x="228600" y="4731076"/>
            <a:ext cx="7848599" cy="307777"/>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374151"/>
                </a:solidFill>
                <a:latin typeface="Arial"/>
                <a:ea typeface="Arial"/>
                <a:cs typeface="Arial"/>
                <a:sym typeface="Arial"/>
              </a:rPr>
              <a:t>Performance of models evaluated and compared to </a:t>
            </a:r>
            <a:r>
              <a:rPr lang="en-US" sz="1400">
                <a:solidFill>
                  <a:schemeClr val="dk1"/>
                </a:solidFill>
                <a:latin typeface="Arial"/>
                <a:ea typeface="Arial"/>
                <a:cs typeface="Arial"/>
                <a:sym typeface="Arial"/>
              </a:rPr>
              <a:t>identify the top-performing model</a:t>
            </a:r>
            <a:endParaRPr/>
          </a:p>
        </p:txBody>
      </p:sp>
      <p:pic>
        <p:nvPicPr>
          <p:cNvPr id="260" name="Google Shape;260;p13"/>
          <p:cNvPicPr preferRelativeResize="0"/>
          <p:nvPr/>
        </p:nvPicPr>
        <p:blipFill rotWithShape="1">
          <a:blip r:embed="rId3">
            <a:alphaModFix/>
          </a:blip>
          <a:srcRect/>
          <a:stretch/>
        </p:blipFill>
        <p:spPr>
          <a:xfrm>
            <a:off x="533400" y="1074571"/>
            <a:ext cx="5791200" cy="3282132"/>
          </a:xfrm>
          <a:prstGeom prst="rect">
            <a:avLst/>
          </a:prstGeom>
          <a:noFill/>
          <a:ln>
            <a:noFill/>
          </a:ln>
          <a:effectLst>
            <a:outerShdw blurRad="292100" dist="139700" dir="2700000" algn="tl" rotWithShape="0">
              <a:srgbClr val="333333">
                <a:alpha val="64705"/>
              </a:srgbClr>
            </a:outerShdw>
          </a:effectLst>
        </p:spPr>
      </p:pic>
      <p:sp>
        <p:nvSpPr>
          <p:cNvPr id="261" name="Google Shape;261;p13"/>
          <p:cNvSpPr txBox="1"/>
          <p:nvPr/>
        </p:nvSpPr>
        <p:spPr>
          <a:xfrm>
            <a:off x="6705600" y="915144"/>
            <a:ext cx="2286000" cy="3600986"/>
          </a:xfrm>
          <a:prstGeom prst="rect">
            <a:avLst/>
          </a:prstGeom>
          <a:gradFill>
            <a:gsLst>
              <a:gs pos="0">
                <a:srgbClr val="BDD5B6"/>
              </a:gs>
              <a:gs pos="88000">
                <a:srgbClr val="74AC5E"/>
              </a:gs>
              <a:gs pos="100000">
                <a:srgbClr val="74AC5E"/>
              </a:gs>
            </a:gsLst>
            <a:lin ang="5400000" scaled="0"/>
          </a:gradFill>
          <a:ln w="1270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graph compares the performance of different models, including Linear Regression, Decision Tree, Random Forest, and SVR, based on evaluation metrics such as Mean Squared Error (MSE), Mean Absolute Error (MAE), and R-squared scores. 2. The Random Forest model shows the lowest MSE and MAE values, indicating better accuracy and precision in predicting the target variable. 3. With an R-squared score of 0.93, the Random Forest model demonstrates a strong correlation between the predicted and actual value</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1143000" y="342965"/>
            <a:ext cx="57531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GRID SEARCH CV TUNING </a:t>
            </a:r>
            <a:endParaRPr/>
          </a:p>
        </p:txBody>
      </p:sp>
      <p:sp>
        <p:nvSpPr>
          <p:cNvPr id="267" name="Google Shape;267;p14"/>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8" name="Google Shape;268;p14"/>
          <p:cNvSpPr/>
          <p:nvPr/>
        </p:nvSpPr>
        <p:spPr>
          <a:xfrm>
            <a:off x="533400" y="4080372"/>
            <a:ext cx="8382000" cy="830997"/>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hyper parameter grid defines a set of values for key parameters in the Random Forest model.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2. The best hyper parameters for the Random Forest model were determined to be max_depth=10, min_samples_leaf=1, min_samples_split=5, and n_estimators=150, resulting in a mean cross-validation score of 0.9323</a:t>
            </a:r>
            <a:r>
              <a:rPr lang="en-US" sz="1200">
                <a:solidFill>
                  <a:schemeClr val="dk1"/>
                </a:solidFill>
                <a:latin typeface="Trebuchet MS"/>
                <a:ea typeface="Trebuchet MS"/>
                <a:cs typeface="Trebuchet MS"/>
                <a:sym typeface="Trebuchet MS"/>
              </a:rPr>
              <a:t>.</a:t>
            </a:r>
            <a:endParaRPr sz="1200">
              <a:solidFill>
                <a:schemeClr val="dk1"/>
              </a:solidFill>
              <a:latin typeface="Tahoma"/>
              <a:ea typeface="Tahoma"/>
              <a:cs typeface="Tahoma"/>
              <a:sym typeface="Tahoma"/>
            </a:endParaRPr>
          </a:p>
        </p:txBody>
      </p:sp>
      <p:pic>
        <p:nvPicPr>
          <p:cNvPr id="269" name="Google Shape;269;p14"/>
          <p:cNvPicPr preferRelativeResize="0"/>
          <p:nvPr/>
        </p:nvPicPr>
        <p:blipFill rotWithShape="1">
          <a:blip r:embed="rId3">
            <a:alphaModFix/>
          </a:blip>
          <a:srcRect l="25882" t="27925" r="35831" b="18874"/>
          <a:stretch/>
        </p:blipFill>
        <p:spPr>
          <a:xfrm>
            <a:off x="533400" y="1047750"/>
            <a:ext cx="7620000" cy="2666893"/>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73"/>
        <p:cNvGrpSpPr/>
        <p:nvPr/>
      </p:nvGrpSpPr>
      <p:grpSpPr>
        <a:xfrm>
          <a:off x="0" y="0"/>
          <a:ext cx="0" cy="0"/>
          <a:chOff x="0" y="0"/>
          <a:chExt cx="0" cy="0"/>
        </a:xfrm>
      </p:grpSpPr>
      <p:sp>
        <p:nvSpPr>
          <p:cNvPr id="274" name="Google Shape;274;p15"/>
          <p:cNvSpPr txBox="1">
            <a:spLocks noGrp="1"/>
          </p:cNvSpPr>
          <p:nvPr>
            <p:ph type="title"/>
          </p:nvPr>
        </p:nvSpPr>
        <p:spPr>
          <a:xfrm>
            <a:off x="914400" y="229870"/>
            <a:ext cx="73914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POLYNOMIAL REGRESSION MODEL</a:t>
            </a:r>
            <a:endParaRPr/>
          </a:p>
        </p:txBody>
      </p:sp>
      <p:sp>
        <p:nvSpPr>
          <p:cNvPr id="275" name="Google Shape;275;p15"/>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76" name="Google Shape;276;p15"/>
          <p:cNvSpPr/>
          <p:nvPr/>
        </p:nvSpPr>
        <p:spPr>
          <a:xfrm>
            <a:off x="731904" y="4171950"/>
            <a:ext cx="838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374151"/>
                </a:solidFill>
                <a:latin typeface="Tahoma"/>
                <a:ea typeface="Tahoma"/>
                <a:cs typeface="Tahoma"/>
                <a:sym typeface="Tahoma"/>
              </a:rPr>
              <a:t> </a:t>
            </a:r>
            <a:r>
              <a:rPr lang="en-US" sz="1200">
                <a:solidFill>
                  <a:srgbClr val="374151"/>
                </a:solidFill>
                <a:latin typeface="Arial"/>
                <a:ea typeface="Arial"/>
                <a:cs typeface="Arial"/>
                <a:sym typeface="Arial"/>
              </a:rPr>
              <a:t>The KPI for the polynomial regression model is to compare its performance with other models. This can be done by evaluating metrics such as mean squared error (MSE), mean absolute error (MAE), and R-squared (R2) score, which indicate how well the model fits the data and predicts used car prices.</a:t>
            </a:r>
            <a:endParaRPr sz="1200">
              <a:solidFill>
                <a:schemeClr val="dk1"/>
              </a:solidFill>
              <a:latin typeface="Arial"/>
              <a:ea typeface="Arial"/>
              <a:cs typeface="Arial"/>
              <a:sym typeface="Arial"/>
            </a:endParaRPr>
          </a:p>
        </p:txBody>
      </p:sp>
      <p:pic>
        <p:nvPicPr>
          <p:cNvPr id="277" name="Google Shape;277;p15"/>
          <p:cNvPicPr preferRelativeResize="0"/>
          <p:nvPr/>
        </p:nvPicPr>
        <p:blipFill rotWithShape="1">
          <a:blip r:embed="rId3">
            <a:alphaModFix/>
          </a:blip>
          <a:srcRect l="25000" t="30731" r="35000" b="15910"/>
          <a:stretch/>
        </p:blipFill>
        <p:spPr>
          <a:xfrm>
            <a:off x="914400" y="1047750"/>
            <a:ext cx="6172200" cy="27432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81"/>
        <p:cNvGrpSpPr/>
        <p:nvPr/>
      </p:nvGrpSpPr>
      <p:grpSpPr>
        <a:xfrm>
          <a:off x="0" y="0"/>
          <a:ext cx="0" cy="0"/>
          <a:chOff x="0" y="0"/>
          <a:chExt cx="0" cy="0"/>
        </a:xfrm>
      </p:grpSpPr>
      <p:sp>
        <p:nvSpPr>
          <p:cNvPr id="282" name="Google Shape;282;p16"/>
          <p:cNvSpPr txBox="1"/>
          <p:nvPr/>
        </p:nvSpPr>
        <p:spPr>
          <a:xfrm>
            <a:off x="533400" y="858728"/>
            <a:ext cx="8393376" cy="3691332"/>
          </a:xfrm>
          <a:prstGeom prst="rect">
            <a:avLst/>
          </a:prstGeom>
          <a:noFill/>
          <a:ln>
            <a:noFill/>
          </a:ln>
        </p:spPr>
        <p:txBody>
          <a:bodyPr spcFirstLastPara="1" wrap="square" lIns="0" tIns="12700" rIns="0" bIns="0" anchor="t" anchorCtr="0">
            <a:spAutoFit/>
          </a:bodyPr>
          <a:lstStyle/>
          <a:p>
            <a:pPr marL="332740" marR="73660" lvl="0" indent="-320675" algn="l" rtl="0">
              <a:lnSpc>
                <a:spcPct val="114999"/>
              </a:lnSpc>
              <a:spcBef>
                <a:spcPts val="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Error Distribution: After training our model, we analyzed the difference between the test and predicted values using a distribution plot. The errors followed a normal distribution with a mean close to zero. This indicates that our model's predictions are generally accurate, as the errors are minimal.</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Scatter Plot Analysis: We plotted the test points against the predicted points using a scatter plot. The points aligned closely along the diagonal line, indicating a strong correlation between the predicted and actual values. This suggests that our model is effectively capturing the patterns and trends in the data.</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Performance Metrics: We evaluated the performance of our model using metrics such as Root Mean Square Error (RMSE), R2 Score, and Mean Square Error (MSE). Our model achieved an RMSE of 1.36 and an MSE of 1.97 for the test and predicted test values. These metrics provide insights into the accuracy and precision of our model's predictions.</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Accuracy Score: While accuracy score is typically used for classification tasks, we adapted it to assess the accuracy of our regression model. By setting a cutoff based on MSE, we classified predictions as either correct or incorrect. Our model achieved an accuracy score of 93.4%, indicating its effectiveness in predicting used car prices.</a:t>
            </a:r>
            <a:endParaRPr/>
          </a:p>
          <a:p>
            <a:pPr marL="12065" marR="73660" lvl="0" indent="0" algn="l" rtl="0">
              <a:lnSpc>
                <a:spcPct val="114999"/>
              </a:lnSpc>
              <a:spcBef>
                <a:spcPts val="100"/>
              </a:spcBef>
              <a:spcAft>
                <a:spcPts val="0"/>
              </a:spcAft>
              <a:buNone/>
            </a:pPr>
            <a:endParaRPr sz="1200">
              <a:solidFill>
                <a:schemeClr val="dk1"/>
              </a:solidFill>
              <a:latin typeface="Tahoma"/>
              <a:ea typeface="Tahoma"/>
              <a:cs typeface="Tahoma"/>
              <a:sym typeface="Tahoma"/>
            </a:endParaRPr>
          </a:p>
        </p:txBody>
      </p:sp>
      <p:sp>
        <p:nvSpPr>
          <p:cNvPr id="283" name="Google Shape;283;p16"/>
          <p:cNvSpPr/>
          <p:nvPr/>
        </p:nvSpPr>
        <p:spPr>
          <a:xfrm>
            <a:off x="6529200" y="148625"/>
            <a:ext cx="2614930" cy="315595"/>
          </a:xfrm>
          <a:custGeom>
            <a:avLst/>
            <a:gdLst/>
            <a:ahLst/>
            <a:cxnLst/>
            <a:rect l="l" t="t" r="r" b="b"/>
            <a:pathLst>
              <a:path w="2614929" h="315595" extrusionOk="0">
                <a:moveTo>
                  <a:pt x="2614800" y="0"/>
                </a:moveTo>
                <a:lnTo>
                  <a:pt x="0" y="0"/>
                </a:lnTo>
                <a:lnTo>
                  <a:pt x="0" y="315599"/>
                </a:lnTo>
                <a:lnTo>
                  <a:pt x="2614800" y="315599"/>
                </a:lnTo>
                <a:lnTo>
                  <a:pt x="26148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4" name="Google Shape;284;p16"/>
          <p:cNvSpPr/>
          <p:nvPr/>
        </p:nvSpPr>
        <p:spPr>
          <a:xfrm>
            <a:off x="0" y="4799400"/>
            <a:ext cx="2614930" cy="344170"/>
          </a:xfrm>
          <a:custGeom>
            <a:avLst/>
            <a:gdLst/>
            <a:ahLst/>
            <a:cxnLst/>
            <a:rect l="l" t="t" r="r" b="b"/>
            <a:pathLst>
              <a:path w="2614930" h="344170" extrusionOk="0">
                <a:moveTo>
                  <a:pt x="2614800" y="0"/>
                </a:moveTo>
                <a:lnTo>
                  <a:pt x="0" y="0"/>
                </a:lnTo>
                <a:lnTo>
                  <a:pt x="0" y="344100"/>
                </a:lnTo>
                <a:lnTo>
                  <a:pt x="2614800" y="3441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5" name="Google Shape;285;p16"/>
          <p:cNvSpPr txBox="1">
            <a:spLocks noGrp="1"/>
          </p:cNvSpPr>
          <p:nvPr>
            <p:ph type="title"/>
          </p:nvPr>
        </p:nvSpPr>
        <p:spPr>
          <a:xfrm>
            <a:off x="533400" y="156207"/>
            <a:ext cx="3286124" cy="505267"/>
          </a:xfrm>
          <a:prstGeom prst="rect">
            <a:avLst/>
          </a:prstGeom>
          <a:noFill/>
          <a:ln>
            <a:noFill/>
          </a:ln>
        </p:spPr>
        <p:txBody>
          <a:bodyPr spcFirstLastPara="1" wrap="square" lIns="0" tIns="12700" rIns="0" bIns="0" anchor="t" anchorCtr="0">
            <a:spAutoFit/>
          </a:bodyPr>
          <a:lstStyle/>
          <a:p>
            <a:pPr marL="13334"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OBSERVATION</a:t>
            </a:r>
            <a:endParaRPr sz="3200" b="1" u="sng">
              <a:latin typeface="Arial Rounded"/>
              <a:ea typeface="Arial Rounded"/>
              <a:cs typeface="Arial Rounded"/>
              <a:sym typeface="Arial Rounded"/>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17"/>
          <p:cNvSpPr txBox="1"/>
          <p:nvPr/>
        </p:nvSpPr>
        <p:spPr>
          <a:xfrm>
            <a:off x="408869" y="3714750"/>
            <a:ext cx="3251200" cy="903605"/>
          </a:xfrm>
          <a:prstGeom prst="rect">
            <a:avLst/>
          </a:prstGeom>
          <a:noFill/>
          <a:ln>
            <a:noFill/>
          </a:ln>
        </p:spPr>
        <p:txBody>
          <a:bodyPr spcFirstLastPara="1" wrap="square" lIns="0" tIns="201275" rIns="0" bIns="0" anchor="t" anchorCtr="0">
            <a:spAutoFit/>
          </a:bodyPr>
          <a:lstStyle/>
          <a:p>
            <a:pPr marL="12700" marR="0" lvl="0" indent="0" algn="l" rtl="0">
              <a:lnSpc>
                <a:spcPct val="100000"/>
              </a:lnSpc>
              <a:spcBef>
                <a:spcPts val="0"/>
              </a:spcBef>
              <a:spcAft>
                <a:spcPts val="0"/>
              </a:spcAft>
              <a:buNone/>
            </a:pPr>
            <a:r>
              <a:rPr lang="en-US" sz="2400" u="sng">
                <a:solidFill>
                  <a:srgbClr val="263238"/>
                </a:solidFill>
                <a:latin typeface="Times New Roman"/>
                <a:ea typeface="Times New Roman"/>
                <a:cs typeface="Times New Roman"/>
                <a:sym typeface="Times New Roman"/>
              </a:rPr>
              <a:t> </a:t>
            </a:r>
            <a:r>
              <a:rPr lang="en-US" sz="2400" u="sng">
                <a:solidFill>
                  <a:srgbClr val="263238"/>
                </a:solidFill>
                <a:latin typeface="Trebuchet MS"/>
                <a:ea typeface="Trebuchet MS"/>
                <a:cs typeface="Trebuchet MS"/>
                <a:sym typeface="Trebuchet MS"/>
              </a:rPr>
              <a:t>PREDICTED  PRICE	</a:t>
            </a:r>
            <a:endParaRPr sz="2400">
              <a:solidFill>
                <a:schemeClr val="dk1"/>
              </a:solidFill>
              <a:latin typeface="Trebuchet MS"/>
              <a:ea typeface="Trebuchet MS"/>
              <a:cs typeface="Trebuchet MS"/>
              <a:sym typeface="Trebuchet MS"/>
            </a:endParaRPr>
          </a:p>
          <a:p>
            <a:pPr marL="97790" marR="0" lvl="0" indent="0" algn="l" rtl="0">
              <a:lnSpc>
                <a:spcPct val="100000"/>
              </a:lnSpc>
              <a:spcBef>
                <a:spcPts val="865"/>
              </a:spcBef>
              <a:spcAft>
                <a:spcPts val="0"/>
              </a:spcAft>
              <a:buNone/>
            </a:pPr>
            <a:r>
              <a:rPr lang="en-US" sz="1400">
                <a:solidFill>
                  <a:srgbClr val="263238"/>
                </a:solidFill>
                <a:latin typeface="Tahoma"/>
                <a:ea typeface="Tahoma"/>
                <a:cs typeface="Tahoma"/>
                <a:sym typeface="Tahoma"/>
              </a:rPr>
              <a:t>The price predicted is  14499 Euro</a:t>
            </a:r>
            <a:endParaRPr sz="1400">
              <a:solidFill>
                <a:schemeClr val="dk1"/>
              </a:solidFill>
              <a:latin typeface="Tahoma"/>
              <a:ea typeface="Tahoma"/>
              <a:cs typeface="Tahoma"/>
              <a:sym typeface="Tahoma"/>
            </a:endParaRPr>
          </a:p>
        </p:txBody>
      </p:sp>
      <p:sp>
        <p:nvSpPr>
          <p:cNvPr id="291" name="Google Shape;291;p17"/>
          <p:cNvSpPr txBox="1"/>
          <p:nvPr/>
        </p:nvSpPr>
        <p:spPr>
          <a:xfrm>
            <a:off x="147680" y="1063661"/>
            <a:ext cx="3650615" cy="1153795"/>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1400">
                <a:solidFill>
                  <a:schemeClr val="dk1"/>
                </a:solidFill>
                <a:latin typeface="Tahoma"/>
                <a:ea typeface="Tahoma"/>
                <a:cs typeface="Tahoma"/>
                <a:sym typeface="Tahoma"/>
              </a:rPr>
              <a:t>The results are demonstrated in html page. The  features are entered and the selling price is  calculated in Euro.</a:t>
            </a:r>
            <a:endParaRPr sz="1400">
              <a:solidFill>
                <a:schemeClr val="dk1"/>
              </a:solidFill>
              <a:latin typeface="Tahoma"/>
              <a:ea typeface="Tahoma"/>
              <a:cs typeface="Tahoma"/>
              <a:sym typeface="Tahoma"/>
            </a:endParaRPr>
          </a:p>
          <a:p>
            <a:pPr marL="280670" marR="0" lvl="0" indent="0" algn="l" rtl="0">
              <a:lnSpc>
                <a:spcPct val="100000"/>
              </a:lnSpc>
              <a:spcBef>
                <a:spcPts val="960"/>
              </a:spcBef>
              <a:spcAft>
                <a:spcPts val="0"/>
              </a:spcAft>
              <a:buNone/>
            </a:pPr>
            <a:r>
              <a:rPr lang="en-US" sz="2400" u="sng">
                <a:solidFill>
                  <a:srgbClr val="263238"/>
                </a:solidFill>
                <a:latin typeface="Trebuchet MS"/>
                <a:ea typeface="Trebuchet MS"/>
                <a:cs typeface="Trebuchet MS"/>
                <a:sym typeface="Trebuchet MS"/>
              </a:rPr>
              <a:t>FEATURES	</a:t>
            </a:r>
            <a:endParaRPr sz="2400">
              <a:solidFill>
                <a:schemeClr val="dk1"/>
              </a:solidFill>
              <a:latin typeface="Trebuchet MS"/>
              <a:ea typeface="Trebuchet MS"/>
              <a:cs typeface="Trebuchet MS"/>
              <a:sym typeface="Trebuchet MS"/>
            </a:endParaRPr>
          </a:p>
        </p:txBody>
      </p:sp>
      <p:sp>
        <p:nvSpPr>
          <p:cNvPr id="292" name="Google Shape;292;p17"/>
          <p:cNvSpPr/>
          <p:nvPr/>
        </p:nvSpPr>
        <p:spPr>
          <a:xfrm>
            <a:off x="0" y="742013"/>
            <a:ext cx="3457575" cy="131445"/>
          </a:xfrm>
          <a:custGeom>
            <a:avLst/>
            <a:gdLst/>
            <a:ahLst/>
            <a:cxnLst/>
            <a:rect l="l" t="t" r="r" b="b"/>
            <a:pathLst>
              <a:path w="3457575" h="131444" extrusionOk="0">
                <a:moveTo>
                  <a:pt x="3457500" y="0"/>
                </a:moveTo>
                <a:lnTo>
                  <a:pt x="0" y="0"/>
                </a:lnTo>
                <a:lnTo>
                  <a:pt x="0" y="131400"/>
                </a:lnTo>
                <a:lnTo>
                  <a:pt x="3457500" y="131400"/>
                </a:lnTo>
                <a:lnTo>
                  <a:pt x="34575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93" name="Google Shape;293;p17"/>
          <p:cNvSpPr txBox="1"/>
          <p:nvPr/>
        </p:nvSpPr>
        <p:spPr>
          <a:xfrm>
            <a:off x="229889" y="2380321"/>
            <a:ext cx="1903711" cy="1449115"/>
          </a:xfrm>
          <a:prstGeom prst="rect">
            <a:avLst/>
          </a:prstGeom>
          <a:noFill/>
          <a:ln>
            <a:noFill/>
          </a:ln>
        </p:spPr>
        <p:txBody>
          <a:bodyPr spcFirstLastPara="1" wrap="square" lIns="0" tIns="12700" rIns="0" bIns="0" anchor="t" anchorCtr="0">
            <a:spAutoFit/>
          </a:bodyPr>
          <a:lstStyle/>
          <a:p>
            <a:pPr marL="12700" marR="0" lvl="0" indent="0" algn="l" rtl="0">
              <a:lnSpc>
                <a:spcPct val="119166"/>
              </a:lnSpc>
              <a:spcBef>
                <a:spcPts val="0"/>
              </a:spcBef>
              <a:spcAft>
                <a:spcPts val="0"/>
              </a:spcAft>
              <a:buNone/>
            </a:pPr>
            <a:r>
              <a:rPr lang="en-US" sz="1200">
                <a:solidFill>
                  <a:srgbClr val="263238"/>
                </a:solidFill>
                <a:latin typeface="Tahoma"/>
                <a:ea typeface="Tahoma"/>
                <a:cs typeface="Tahoma"/>
                <a:sym typeface="Tahoma"/>
              </a:rPr>
              <a:t>Model of a Car</a:t>
            </a:r>
            <a:endParaRPr sz="1200">
              <a:solidFill>
                <a:schemeClr val="dk1"/>
              </a:solidFill>
              <a:latin typeface="Tahoma"/>
              <a:ea typeface="Tahoma"/>
              <a:cs typeface="Tahoma"/>
              <a:sym typeface="Tahoma"/>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Year of Car Purchased </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Transmission</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Fuel Type</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Total miles Driven</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Tax</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MPG</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Engine Size</a:t>
            </a:r>
            <a:endParaRPr/>
          </a:p>
        </p:txBody>
      </p:sp>
      <p:sp>
        <p:nvSpPr>
          <p:cNvPr id="294" name="Google Shape;294;p17"/>
          <p:cNvSpPr txBox="1"/>
          <p:nvPr/>
        </p:nvSpPr>
        <p:spPr>
          <a:xfrm>
            <a:off x="2342372" y="2380321"/>
            <a:ext cx="1240716" cy="1449115"/>
          </a:xfrm>
          <a:prstGeom prst="rect">
            <a:avLst/>
          </a:prstGeom>
          <a:noFill/>
          <a:ln>
            <a:noFill/>
          </a:ln>
        </p:spPr>
        <p:txBody>
          <a:bodyPr spcFirstLastPara="1" wrap="square" lIns="0" tIns="12700" rIns="0" bIns="0" anchor="t" anchorCtr="0">
            <a:spAutoFit/>
          </a:bodyPr>
          <a:lstStyle/>
          <a:p>
            <a:pPr marL="12700" marR="0" lvl="0" indent="0" algn="l" rtl="0">
              <a:lnSpc>
                <a:spcPct val="119166"/>
              </a:lnSpc>
              <a:spcBef>
                <a:spcPts val="0"/>
              </a:spcBef>
              <a:spcAft>
                <a:spcPts val="0"/>
              </a:spcAft>
              <a:buNone/>
            </a:pPr>
            <a:r>
              <a:rPr lang="en-US" sz="1200">
                <a:solidFill>
                  <a:srgbClr val="263238"/>
                </a:solidFill>
                <a:latin typeface="Tahoma"/>
                <a:ea typeface="Tahoma"/>
                <a:cs typeface="Tahoma"/>
                <a:sym typeface="Tahoma"/>
              </a:rPr>
              <a:t>:	Tucson</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2016</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Automatic</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Diesel</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25233</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235</a:t>
            </a:r>
            <a:endParaRPr sz="1200">
              <a:solidFill>
                <a:schemeClr val="dk1"/>
              </a:solidFill>
              <a:latin typeface="Tahoma"/>
              <a:ea typeface="Tahoma"/>
              <a:cs typeface="Tahoma"/>
              <a:sym typeface="Tahoma"/>
            </a:endParaRPr>
          </a:p>
          <a:p>
            <a:pPr marL="12700" marR="0" lvl="0" indent="0" algn="l" rtl="0">
              <a:lnSpc>
                <a:spcPct val="119583"/>
              </a:lnSpc>
              <a:spcBef>
                <a:spcPts val="0"/>
              </a:spcBef>
              <a:spcAft>
                <a:spcPts val="0"/>
              </a:spcAft>
              <a:buNone/>
            </a:pPr>
            <a:r>
              <a:rPr lang="en-US" sz="1200">
                <a:solidFill>
                  <a:srgbClr val="263238"/>
                </a:solidFill>
                <a:latin typeface="Tahoma"/>
                <a:ea typeface="Tahoma"/>
                <a:cs typeface="Tahoma"/>
                <a:sym typeface="Tahoma"/>
              </a:rPr>
              <a:t>:          43.5</a:t>
            </a:r>
            <a:endParaRPr/>
          </a:p>
          <a:p>
            <a:pPr marL="12700" marR="0" lvl="0" indent="0" algn="l" rtl="0">
              <a:lnSpc>
                <a:spcPct val="119583"/>
              </a:lnSpc>
              <a:spcBef>
                <a:spcPts val="0"/>
              </a:spcBef>
              <a:spcAft>
                <a:spcPts val="0"/>
              </a:spcAft>
              <a:buNone/>
            </a:pPr>
            <a:r>
              <a:rPr lang="en-US" sz="1200">
                <a:solidFill>
                  <a:srgbClr val="263238"/>
                </a:solidFill>
                <a:latin typeface="Tahoma"/>
                <a:ea typeface="Tahoma"/>
                <a:cs typeface="Tahoma"/>
                <a:sym typeface="Tahoma"/>
              </a:rPr>
              <a:t>:          2.0</a:t>
            </a:r>
            <a:endParaRPr sz="1200">
              <a:solidFill>
                <a:schemeClr val="dk1"/>
              </a:solidFill>
              <a:latin typeface="Tahoma"/>
              <a:ea typeface="Tahoma"/>
              <a:cs typeface="Tahoma"/>
              <a:sym typeface="Tahoma"/>
            </a:endParaRPr>
          </a:p>
        </p:txBody>
      </p:sp>
      <p:pic>
        <p:nvPicPr>
          <p:cNvPr id="295" name="Google Shape;295;p17"/>
          <p:cNvPicPr preferRelativeResize="0"/>
          <p:nvPr/>
        </p:nvPicPr>
        <p:blipFill rotWithShape="1">
          <a:blip r:embed="rId3">
            <a:alphaModFix/>
          </a:blip>
          <a:srcRect/>
          <a:stretch/>
        </p:blipFill>
        <p:spPr>
          <a:xfrm>
            <a:off x="3946864" y="502561"/>
            <a:ext cx="2400982" cy="4115794"/>
          </a:xfrm>
          <a:prstGeom prst="rect">
            <a:avLst/>
          </a:prstGeom>
          <a:noFill/>
          <a:ln>
            <a:noFill/>
          </a:ln>
        </p:spPr>
      </p:pic>
      <p:sp>
        <p:nvSpPr>
          <p:cNvPr id="296" name="Google Shape;296;p17"/>
          <p:cNvSpPr txBox="1">
            <a:spLocks noGrp="1"/>
          </p:cNvSpPr>
          <p:nvPr>
            <p:ph type="title"/>
          </p:nvPr>
        </p:nvSpPr>
        <p:spPr>
          <a:xfrm>
            <a:off x="434827" y="218676"/>
            <a:ext cx="258951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RESULT</a:t>
            </a:r>
            <a:endParaRPr sz="3200" b="1" u="sng">
              <a:solidFill>
                <a:srgbClr val="6C911C"/>
              </a:solidFill>
              <a:latin typeface="Arial Rounded"/>
              <a:ea typeface="Arial Rounded"/>
              <a:cs typeface="Arial Rounded"/>
              <a:sym typeface="Arial Rounded"/>
            </a:endParaRPr>
          </a:p>
        </p:txBody>
      </p:sp>
      <p:pic>
        <p:nvPicPr>
          <p:cNvPr id="297" name="Google Shape;297;p17"/>
          <p:cNvPicPr preferRelativeResize="0"/>
          <p:nvPr/>
        </p:nvPicPr>
        <p:blipFill rotWithShape="1">
          <a:blip r:embed="rId4">
            <a:alphaModFix/>
          </a:blip>
          <a:srcRect/>
          <a:stretch/>
        </p:blipFill>
        <p:spPr>
          <a:xfrm>
            <a:off x="6457489" y="154532"/>
            <a:ext cx="2561926" cy="419100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506381" y="484390"/>
            <a:ext cx="4267200"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CHALLENGES</a:t>
            </a:r>
            <a:endParaRPr/>
          </a:p>
        </p:txBody>
      </p:sp>
      <p:sp>
        <p:nvSpPr>
          <p:cNvPr id="303" name="Google Shape;303;p18"/>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04" name="Google Shape;304;p18"/>
          <p:cNvPicPr preferRelativeResize="0"/>
          <p:nvPr/>
        </p:nvPicPr>
        <p:blipFill rotWithShape="1">
          <a:blip r:embed="rId3">
            <a:alphaModFix/>
          </a:blip>
          <a:srcRect/>
          <a:stretch/>
        </p:blipFill>
        <p:spPr>
          <a:xfrm>
            <a:off x="5426996" y="914601"/>
            <a:ext cx="3689099" cy="3689099"/>
          </a:xfrm>
          <a:prstGeom prst="rect">
            <a:avLst/>
          </a:prstGeom>
          <a:noFill/>
          <a:ln>
            <a:noFill/>
          </a:ln>
        </p:spPr>
      </p:pic>
      <p:sp>
        <p:nvSpPr>
          <p:cNvPr id="305" name="Google Shape;305;p18"/>
          <p:cNvSpPr txBox="1"/>
          <p:nvPr/>
        </p:nvSpPr>
        <p:spPr>
          <a:xfrm>
            <a:off x="506381" y="1733550"/>
            <a:ext cx="4920615" cy="2051203"/>
          </a:xfrm>
          <a:prstGeom prst="rect">
            <a:avLst/>
          </a:prstGeom>
          <a:noFill/>
          <a:ln>
            <a:noFill/>
          </a:ln>
        </p:spPr>
        <p:txBody>
          <a:bodyPr spcFirstLastPara="1" wrap="square" lIns="0" tIns="19675" rIns="0" bIns="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Transforming categorical values and removing unnecessary features for regression compatibility.</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Finding the best regression algorithm and dealing with challenges in gridsearchCV for hyper parameter tuning.</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Identifying influential features using techniques like Pearson coefficient correlation and extra tree regressor.</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Learning HTML from scratch to develop a webpage showcasing the model's workings.</a:t>
            </a:r>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4603129" y="1974397"/>
            <a:ext cx="4234815" cy="136704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Clr>
                <a:srgbClr val="6C911C"/>
              </a:buClr>
              <a:buSzPts val="4400"/>
              <a:buFont typeface="Times New Roman"/>
              <a:buNone/>
            </a:pPr>
            <a:r>
              <a:rPr lang="en-US" sz="4400" b="1">
                <a:solidFill>
                  <a:srgbClr val="6C911C"/>
                </a:solidFill>
                <a:latin typeface="Times New Roman"/>
                <a:ea typeface="Times New Roman"/>
                <a:cs typeface="Times New Roman"/>
                <a:sym typeface="Times New Roman"/>
              </a:rPr>
              <a:t> </a:t>
            </a:r>
            <a:r>
              <a:rPr lang="en-US" sz="4400" b="1">
                <a:solidFill>
                  <a:srgbClr val="6C911C"/>
                </a:solidFill>
              </a:rPr>
              <a:t>THANK YOU </a:t>
            </a:r>
            <a:br>
              <a:rPr lang="en-US" sz="4400" b="1">
                <a:solidFill>
                  <a:srgbClr val="6C911C"/>
                </a:solidFill>
              </a:rPr>
            </a:br>
            <a:r>
              <a:rPr lang="en-US" sz="4400" b="1">
                <a:solidFill>
                  <a:srgbClr val="6C911C"/>
                </a:solidFill>
              </a:rPr>
              <a:t>☺</a:t>
            </a:r>
            <a:endParaRPr sz="4400" b="1">
              <a:solidFill>
                <a:srgbClr val="6C911C"/>
              </a:solidFill>
              <a:latin typeface="Times New Roman"/>
              <a:ea typeface="Times New Roman"/>
              <a:cs typeface="Times New Roman"/>
              <a:sym typeface="Times New Roman"/>
            </a:endParaRPr>
          </a:p>
        </p:txBody>
      </p:sp>
      <p:grpSp>
        <p:nvGrpSpPr>
          <p:cNvPr id="311" name="Google Shape;311;p19"/>
          <p:cNvGrpSpPr/>
          <p:nvPr/>
        </p:nvGrpSpPr>
        <p:grpSpPr>
          <a:xfrm>
            <a:off x="374973" y="784114"/>
            <a:ext cx="3790451" cy="3728161"/>
            <a:chOff x="374973" y="784114"/>
            <a:chExt cx="3790451" cy="3728161"/>
          </a:xfrm>
        </p:grpSpPr>
        <p:sp>
          <p:nvSpPr>
            <p:cNvPr id="312" name="Google Shape;312;p19"/>
            <p:cNvSpPr/>
            <p:nvPr/>
          </p:nvSpPr>
          <p:spPr>
            <a:xfrm>
              <a:off x="546724" y="1045412"/>
              <a:ext cx="3457575" cy="131445"/>
            </a:xfrm>
            <a:custGeom>
              <a:avLst/>
              <a:gdLst/>
              <a:ahLst/>
              <a:cxnLst/>
              <a:rect l="l" t="t" r="r" b="b"/>
              <a:pathLst>
                <a:path w="3457575" h="131444" extrusionOk="0">
                  <a:moveTo>
                    <a:pt x="3457500" y="0"/>
                  </a:moveTo>
                  <a:lnTo>
                    <a:pt x="0" y="0"/>
                  </a:lnTo>
                  <a:lnTo>
                    <a:pt x="0" y="131400"/>
                  </a:lnTo>
                  <a:lnTo>
                    <a:pt x="3457500" y="131400"/>
                  </a:lnTo>
                  <a:lnTo>
                    <a:pt x="34575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3" name="Google Shape;313;p19"/>
            <p:cNvSpPr/>
            <p:nvPr/>
          </p:nvSpPr>
          <p:spPr>
            <a:xfrm>
              <a:off x="1763252" y="784114"/>
              <a:ext cx="383540" cy="494665"/>
            </a:xfrm>
            <a:custGeom>
              <a:avLst/>
              <a:gdLst/>
              <a:ahLst/>
              <a:cxnLst/>
              <a:rect l="l" t="t" r="r" b="b"/>
              <a:pathLst>
                <a:path w="383539" h="494665" extrusionOk="0">
                  <a:moveTo>
                    <a:pt x="249152" y="0"/>
                  </a:moveTo>
                  <a:lnTo>
                    <a:pt x="208770" y="7038"/>
                  </a:lnTo>
                  <a:lnTo>
                    <a:pt x="164953" y="28868"/>
                  </a:lnTo>
                  <a:lnTo>
                    <a:pt x="129985" y="55873"/>
                  </a:lnTo>
                  <a:lnTo>
                    <a:pt x="97749" y="89199"/>
                  </a:lnTo>
                  <a:lnTo>
                    <a:pt x="68927" y="127563"/>
                  </a:lnTo>
                  <a:lnTo>
                    <a:pt x="44206" y="169684"/>
                  </a:lnTo>
                  <a:lnTo>
                    <a:pt x="24268" y="214279"/>
                  </a:lnTo>
                  <a:lnTo>
                    <a:pt x="9799" y="260066"/>
                  </a:lnTo>
                  <a:lnTo>
                    <a:pt x="1481" y="305762"/>
                  </a:lnTo>
                  <a:lnTo>
                    <a:pt x="0" y="350084"/>
                  </a:lnTo>
                  <a:lnTo>
                    <a:pt x="5502" y="389982"/>
                  </a:lnTo>
                  <a:lnTo>
                    <a:pt x="35289" y="447569"/>
                  </a:lnTo>
                  <a:lnTo>
                    <a:pt x="91780" y="484602"/>
                  </a:lnTo>
                  <a:lnTo>
                    <a:pt x="133840" y="494483"/>
                  </a:lnTo>
                  <a:lnTo>
                    <a:pt x="153560" y="492737"/>
                  </a:lnTo>
                  <a:lnTo>
                    <a:pt x="195938" y="478543"/>
                  </a:lnTo>
                  <a:lnTo>
                    <a:pt x="253180" y="438911"/>
                  </a:lnTo>
                  <a:lnTo>
                    <a:pt x="285417" y="405513"/>
                  </a:lnTo>
                  <a:lnTo>
                    <a:pt x="314238" y="367046"/>
                  </a:lnTo>
                  <a:lnTo>
                    <a:pt x="338960" y="324808"/>
                  </a:lnTo>
                  <a:lnTo>
                    <a:pt x="358897" y="280096"/>
                  </a:lnTo>
                  <a:lnTo>
                    <a:pt x="373367" y="234207"/>
                  </a:lnTo>
                  <a:lnTo>
                    <a:pt x="381685" y="188440"/>
                  </a:lnTo>
                  <a:lnTo>
                    <a:pt x="383166" y="144090"/>
                  </a:lnTo>
                  <a:lnTo>
                    <a:pt x="377654" y="104469"/>
                  </a:lnTo>
                  <a:lnTo>
                    <a:pt x="347609" y="46698"/>
                  </a:lnTo>
                  <a:lnTo>
                    <a:pt x="291386" y="9571"/>
                  </a:lnTo>
                  <a:lnTo>
                    <a:pt x="249152" y="0"/>
                  </a:lnTo>
                  <a:close/>
                </a:path>
              </a:pathLst>
            </a:custGeom>
            <a:solidFill>
              <a:srgbClr val="3747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4" name="Google Shape;314;p19"/>
            <p:cNvSpPr/>
            <p:nvPr/>
          </p:nvSpPr>
          <p:spPr>
            <a:xfrm>
              <a:off x="1762598" y="972625"/>
              <a:ext cx="90170" cy="294640"/>
            </a:xfrm>
            <a:custGeom>
              <a:avLst/>
              <a:gdLst/>
              <a:ahLst/>
              <a:cxnLst/>
              <a:rect l="l" t="t" r="r" b="b"/>
              <a:pathLst>
                <a:path w="90169" h="294640" extrusionOk="0">
                  <a:moveTo>
                    <a:pt x="84314" y="290863"/>
                  </a:moveTo>
                  <a:lnTo>
                    <a:pt x="86122" y="292040"/>
                  </a:lnTo>
                  <a:lnTo>
                    <a:pt x="87970" y="293140"/>
                  </a:lnTo>
                  <a:lnTo>
                    <a:pt x="89855" y="294162"/>
                  </a:lnTo>
                  <a:lnTo>
                    <a:pt x="84314" y="290863"/>
                  </a:lnTo>
                  <a:close/>
                </a:path>
                <a:path w="90169" h="294640" extrusionOk="0">
                  <a:moveTo>
                    <a:pt x="35307" y="0"/>
                  </a:moveTo>
                  <a:lnTo>
                    <a:pt x="19145" y="40268"/>
                  </a:lnTo>
                  <a:lnTo>
                    <a:pt x="7551" y="81264"/>
                  </a:lnTo>
                  <a:lnTo>
                    <a:pt x="1008" y="122021"/>
                  </a:lnTo>
                  <a:lnTo>
                    <a:pt x="0" y="161573"/>
                  </a:lnTo>
                  <a:lnTo>
                    <a:pt x="5788" y="201091"/>
                  </a:lnTo>
                  <a:lnTo>
                    <a:pt x="17894" y="233495"/>
                  </a:lnTo>
                  <a:lnTo>
                    <a:pt x="35656" y="258420"/>
                  </a:lnTo>
                  <a:lnTo>
                    <a:pt x="58416" y="275502"/>
                  </a:lnTo>
                  <a:lnTo>
                    <a:pt x="84314" y="290863"/>
                  </a:lnTo>
                  <a:lnTo>
                    <a:pt x="64571" y="273277"/>
                  </a:lnTo>
                  <a:lnTo>
                    <a:pt x="49209" y="248923"/>
                  </a:lnTo>
                  <a:lnTo>
                    <a:pt x="38824" y="218205"/>
                  </a:lnTo>
                  <a:lnTo>
                    <a:pt x="34018" y="181526"/>
                  </a:lnTo>
                  <a:lnTo>
                    <a:pt x="35014" y="142066"/>
                  </a:lnTo>
                  <a:lnTo>
                    <a:pt x="41483" y="101463"/>
                  </a:lnTo>
                  <a:lnTo>
                    <a:pt x="52888" y="60498"/>
                  </a:lnTo>
                  <a:lnTo>
                    <a:pt x="68690" y="19952"/>
                  </a:lnTo>
                  <a:lnTo>
                    <a:pt x="35307" y="0"/>
                  </a:lnTo>
                  <a:close/>
                </a:path>
              </a:pathLst>
            </a:custGeom>
            <a:solidFill>
              <a:srgbClr val="26323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5" name="Google Shape;315;p19"/>
            <p:cNvSpPr/>
            <p:nvPr/>
          </p:nvSpPr>
          <p:spPr>
            <a:xfrm>
              <a:off x="1796616" y="803527"/>
              <a:ext cx="349885" cy="474980"/>
            </a:xfrm>
            <a:custGeom>
              <a:avLst/>
              <a:gdLst/>
              <a:ahLst/>
              <a:cxnLst/>
              <a:rect l="l" t="t" r="r" b="b"/>
              <a:pathLst>
                <a:path w="349885" h="474980" extrusionOk="0">
                  <a:moveTo>
                    <a:pt x="249133" y="0"/>
                  </a:moveTo>
                  <a:lnTo>
                    <a:pt x="208471" y="7069"/>
                  </a:lnTo>
                  <a:lnTo>
                    <a:pt x="164318" y="28771"/>
                  </a:lnTo>
                  <a:lnTo>
                    <a:pt x="129378" y="55777"/>
                  </a:lnTo>
                  <a:lnTo>
                    <a:pt x="97213" y="89109"/>
                  </a:lnTo>
                  <a:lnTo>
                    <a:pt x="68493" y="127495"/>
                  </a:lnTo>
                  <a:lnTo>
                    <a:pt x="43888" y="169660"/>
                  </a:lnTo>
                  <a:lnTo>
                    <a:pt x="24067" y="214330"/>
                  </a:lnTo>
                  <a:lnTo>
                    <a:pt x="9699" y="260230"/>
                  </a:lnTo>
                  <a:lnTo>
                    <a:pt x="1454" y="306086"/>
                  </a:lnTo>
                  <a:lnTo>
                    <a:pt x="0" y="350624"/>
                  </a:lnTo>
                  <a:lnTo>
                    <a:pt x="9212" y="403423"/>
                  </a:lnTo>
                  <a:lnTo>
                    <a:pt x="30251" y="442349"/>
                  </a:lnTo>
                  <a:lnTo>
                    <a:pt x="61182" y="466423"/>
                  </a:lnTo>
                  <a:lnTo>
                    <a:pt x="100072" y="474665"/>
                  </a:lnTo>
                  <a:lnTo>
                    <a:pt x="119855" y="472912"/>
                  </a:lnTo>
                  <a:lnTo>
                    <a:pt x="162424" y="458619"/>
                  </a:lnTo>
                  <a:lnTo>
                    <a:pt x="219816" y="418887"/>
                  </a:lnTo>
                  <a:lnTo>
                    <a:pt x="252053" y="385552"/>
                  </a:lnTo>
                  <a:lnTo>
                    <a:pt x="280874" y="347164"/>
                  </a:lnTo>
                  <a:lnTo>
                    <a:pt x="305595" y="304997"/>
                  </a:lnTo>
                  <a:lnTo>
                    <a:pt x="325533" y="260326"/>
                  </a:lnTo>
                  <a:lnTo>
                    <a:pt x="340003" y="214426"/>
                  </a:lnTo>
                  <a:lnTo>
                    <a:pt x="348320" y="168573"/>
                  </a:lnTo>
                  <a:lnTo>
                    <a:pt x="349802" y="124040"/>
                  </a:lnTo>
                  <a:lnTo>
                    <a:pt x="340320" y="71240"/>
                  </a:lnTo>
                  <a:lnTo>
                    <a:pt x="319100" y="32314"/>
                  </a:lnTo>
                  <a:lnTo>
                    <a:pt x="288064" y="8241"/>
                  </a:lnTo>
                  <a:lnTo>
                    <a:pt x="249133"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6" name="Google Shape;316;p19"/>
            <p:cNvSpPr/>
            <p:nvPr/>
          </p:nvSpPr>
          <p:spPr>
            <a:xfrm>
              <a:off x="1832559" y="840558"/>
              <a:ext cx="277495" cy="401320"/>
            </a:xfrm>
            <a:custGeom>
              <a:avLst/>
              <a:gdLst/>
              <a:ahLst/>
              <a:cxnLst/>
              <a:rect l="l" t="t" r="r" b="b"/>
              <a:pathLst>
                <a:path w="277494" h="401319" extrusionOk="0">
                  <a:moveTo>
                    <a:pt x="213921" y="0"/>
                  </a:moveTo>
                  <a:lnTo>
                    <a:pt x="162321" y="13957"/>
                  </a:lnTo>
                  <a:lnTo>
                    <a:pt x="112941" y="50739"/>
                  </a:lnTo>
                  <a:lnTo>
                    <a:pt x="80757" y="86354"/>
                  </a:lnTo>
                  <a:lnTo>
                    <a:pt x="52660" y="127609"/>
                  </a:lnTo>
                  <a:lnTo>
                    <a:pt x="29594" y="172636"/>
                  </a:lnTo>
                  <a:lnTo>
                    <a:pt x="12500" y="219567"/>
                  </a:lnTo>
                  <a:lnTo>
                    <a:pt x="2321" y="266532"/>
                  </a:lnTo>
                  <a:lnTo>
                    <a:pt x="0" y="311664"/>
                  </a:lnTo>
                  <a:lnTo>
                    <a:pt x="3030" y="337100"/>
                  </a:lnTo>
                  <a:lnTo>
                    <a:pt x="12523" y="366607"/>
                  </a:lnTo>
                  <a:lnTo>
                    <a:pt x="31941" y="391026"/>
                  </a:lnTo>
                  <a:lnTo>
                    <a:pt x="64745" y="401201"/>
                  </a:lnTo>
                  <a:lnTo>
                    <a:pt x="68036" y="401124"/>
                  </a:lnTo>
                  <a:lnTo>
                    <a:pt x="114970" y="386647"/>
                  </a:lnTo>
                  <a:lnTo>
                    <a:pt x="164375" y="350051"/>
                  </a:lnTo>
                  <a:lnTo>
                    <a:pt x="196639" y="314518"/>
                  </a:lnTo>
                  <a:lnTo>
                    <a:pt x="224827" y="273252"/>
                  </a:lnTo>
                  <a:lnTo>
                    <a:pt x="247963" y="228158"/>
                  </a:lnTo>
                  <a:lnTo>
                    <a:pt x="265068" y="181139"/>
                  </a:lnTo>
                  <a:lnTo>
                    <a:pt x="275167" y="134098"/>
                  </a:lnTo>
                  <a:lnTo>
                    <a:pt x="277282" y="88939"/>
                  </a:lnTo>
                  <a:lnTo>
                    <a:pt x="274295" y="63645"/>
                  </a:lnTo>
                  <a:lnTo>
                    <a:pt x="264975" y="34338"/>
                  </a:lnTo>
                  <a:lnTo>
                    <a:pt x="245968" y="10097"/>
                  </a:lnTo>
                  <a:lnTo>
                    <a:pt x="213921" y="0"/>
                  </a:lnTo>
                  <a:close/>
                </a:path>
              </a:pathLst>
            </a:custGeom>
            <a:solidFill>
              <a:srgbClr val="FAFAF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17" name="Google Shape;317;p19"/>
            <p:cNvPicPr preferRelativeResize="0"/>
            <p:nvPr/>
          </p:nvPicPr>
          <p:blipFill rotWithShape="1">
            <a:blip r:embed="rId3">
              <a:alphaModFix/>
            </a:blip>
            <a:srcRect/>
            <a:stretch/>
          </p:blipFill>
          <p:spPr>
            <a:xfrm>
              <a:off x="1923704" y="904257"/>
              <a:ext cx="92433" cy="241133"/>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74973" y="953734"/>
              <a:ext cx="3790451" cy="3558541"/>
            </a:xfrm>
            <a:prstGeom prst="rect">
              <a:avLst/>
            </a:prstGeom>
            <a:noFill/>
            <a:ln>
              <a:noFill/>
            </a:ln>
          </p:spPr>
        </p:pic>
        <p:sp>
          <p:nvSpPr>
            <p:cNvPr id="319" name="Google Shape;319;p19"/>
            <p:cNvSpPr/>
            <p:nvPr/>
          </p:nvSpPr>
          <p:spPr>
            <a:xfrm>
              <a:off x="1037971" y="2077846"/>
              <a:ext cx="2026920" cy="1160145"/>
            </a:xfrm>
            <a:custGeom>
              <a:avLst/>
              <a:gdLst/>
              <a:ahLst/>
              <a:cxnLst/>
              <a:rect l="l" t="t" r="r" b="b"/>
              <a:pathLst>
                <a:path w="2026920" h="1160145" extrusionOk="0">
                  <a:moveTo>
                    <a:pt x="2026577" y="373989"/>
                  </a:moveTo>
                  <a:lnTo>
                    <a:pt x="1379613" y="0"/>
                  </a:lnTo>
                  <a:lnTo>
                    <a:pt x="1369187" y="6045"/>
                  </a:lnTo>
                  <a:lnTo>
                    <a:pt x="1358747" y="0"/>
                  </a:lnTo>
                  <a:lnTo>
                    <a:pt x="0" y="786599"/>
                  </a:lnTo>
                  <a:lnTo>
                    <a:pt x="647623" y="1159929"/>
                  </a:lnTo>
                  <a:lnTo>
                    <a:pt x="658025" y="1153909"/>
                  </a:lnTo>
                  <a:lnTo>
                    <a:pt x="668489" y="1159929"/>
                  </a:lnTo>
                  <a:lnTo>
                    <a:pt x="2026577" y="373989"/>
                  </a:lnTo>
                  <a:close/>
                </a:path>
              </a:pathLst>
            </a:custGeom>
            <a:solidFill>
              <a:srgbClr val="FFC1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20" name="Google Shape;320;p19"/>
            <p:cNvPicPr preferRelativeResize="0"/>
            <p:nvPr/>
          </p:nvPicPr>
          <p:blipFill rotWithShape="1">
            <a:blip r:embed="rId5">
              <a:alphaModFix/>
            </a:blip>
            <a:srcRect/>
            <a:stretch/>
          </p:blipFill>
          <p:spPr>
            <a:xfrm>
              <a:off x="600266" y="1819220"/>
              <a:ext cx="2443420" cy="2440729"/>
            </a:xfrm>
            <a:prstGeom prst="rect">
              <a:avLst/>
            </a:prstGeom>
            <a:noFill/>
            <a:ln>
              <a:noFill/>
            </a:ln>
          </p:spPr>
        </p:pic>
        <p:pic>
          <p:nvPicPr>
            <p:cNvPr id="321" name="Google Shape;321;p19"/>
            <p:cNvPicPr preferRelativeResize="0"/>
            <p:nvPr/>
          </p:nvPicPr>
          <p:blipFill rotWithShape="1">
            <a:blip r:embed="rId6">
              <a:alphaModFix/>
            </a:blip>
            <a:srcRect/>
            <a:stretch/>
          </p:blipFill>
          <p:spPr>
            <a:xfrm>
              <a:off x="2378754" y="1087365"/>
              <a:ext cx="668780" cy="601524"/>
            </a:xfrm>
            <a:prstGeom prst="rect">
              <a:avLst/>
            </a:prstGeom>
            <a:noFill/>
            <a:ln>
              <a:noFill/>
            </a:ln>
          </p:spPr>
        </p:pic>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533400" y="376040"/>
            <a:ext cx="2833675"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INTRODUCTION</a:t>
            </a:r>
            <a:endParaRPr/>
          </a:p>
        </p:txBody>
      </p:sp>
      <p:sp>
        <p:nvSpPr>
          <p:cNvPr id="155" name="Google Shape;155;p2"/>
          <p:cNvSpPr txBox="1"/>
          <p:nvPr/>
        </p:nvSpPr>
        <p:spPr>
          <a:xfrm>
            <a:off x="228601" y="990897"/>
            <a:ext cx="5791199" cy="943207"/>
          </a:xfrm>
          <a:prstGeom prst="rect">
            <a:avLst/>
          </a:prstGeom>
          <a:noFill/>
          <a:ln>
            <a:noFill/>
          </a:ln>
        </p:spPr>
        <p:txBody>
          <a:bodyPr spcFirstLastPara="1" wrap="square" lIns="0" tIns="19675" rIns="0" bIns="0" anchor="t" anchorCtr="0">
            <a:spAutoFit/>
          </a:bodyPr>
          <a:lstStyle/>
          <a:p>
            <a:pPr marL="332740" marR="5715" lvl="0" indent="-320675" algn="just" rtl="0">
              <a:lnSpc>
                <a:spcPct val="119166"/>
              </a:lnSpc>
              <a:spcBef>
                <a:spcPts val="0"/>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With the help of Machine Learning model we have Predicted the used Hyundai car prices in UK including various Influential Factors such as Model, Year, Mileage, Fuel type, Engine Size which significantly impact the prices of used cars.</a:t>
            </a:r>
            <a:endParaRPr/>
          </a:p>
          <a:p>
            <a:pPr marL="12065" marR="5715" lvl="0" indent="0" algn="just" rtl="0">
              <a:lnSpc>
                <a:spcPct val="119166"/>
              </a:lnSpc>
              <a:spcBef>
                <a:spcPts val="155"/>
              </a:spcBef>
              <a:spcAft>
                <a:spcPts val="0"/>
              </a:spcAft>
              <a:buNone/>
            </a:pPr>
            <a:endParaRPr sz="1200">
              <a:solidFill>
                <a:schemeClr val="dk1"/>
              </a:solidFill>
              <a:latin typeface="Tahoma"/>
              <a:ea typeface="Tahoma"/>
              <a:cs typeface="Tahoma"/>
              <a:sym typeface="Tahoma"/>
            </a:endParaRPr>
          </a:p>
        </p:txBody>
      </p:sp>
      <p:pic>
        <p:nvPicPr>
          <p:cNvPr id="156" name="Google Shape;156;p2"/>
          <p:cNvPicPr preferRelativeResize="0"/>
          <p:nvPr/>
        </p:nvPicPr>
        <p:blipFill rotWithShape="1">
          <a:blip r:embed="rId3">
            <a:alphaModFix/>
          </a:blip>
          <a:srcRect/>
          <a:stretch/>
        </p:blipFill>
        <p:spPr>
          <a:xfrm>
            <a:off x="5878919" y="985598"/>
            <a:ext cx="3301175" cy="3283401"/>
          </a:xfrm>
          <a:prstGeom prst="rect">
            <a:avLst/>
          </a:prstGeom>
          <a:noFill/>
          <a:ln>
            <a:noFill/>
          </a:ln>
        </p:spPr>
      </p:pic>
      <p:sp>
        <p:nvSpPr>
          <p:cNvPr id="157" name="Google Shape;157;p2"/>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58" name="Google Shape;158;p2" descr="Euro Vector Art, Icons, and Graphics for Free Download"/>
          <p:cNvPicPr preferRelativeResize="0"/>
          <p:nvPr/>
        </p:nvPicPr>
        <p:blipFill rotWithShape="1">
          <a:blip r:embed="rId4">
            <a:alphaModFix/>
          </a:blip>
          <a:srcRect/>
          <a:stretch/>
        </p:blipFill>
        <p:spPr>
          <a:xfrm>
            <a:off x="6858000" y="1885950"/>
            <a:ext cx="152749" cy="160422"/>
          </a:xfrm>
          <a:prstGeom prst="rect">
            <a:avLst/>
          </a:prstGeom>
          <a:noFill/>
          <a:ln>
            <a:noFill/>
          </a:ln>
        </p:spPr>
      </p:pic>
      <p:sp>
        <p:nvSpPr>
          <p:cNvPr id="159" name="Google Shape;159;p2"/>
          <p:cNvSpPr txBox="1"/>
          <p:nvPr/>
        </p:nvSpPr>
        <p:spPr>
          <a:xfrm>
            <a:off x="426237" y="2134621"/>
            <a:ext cx="3048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accent1"/>
                </a:solidFill>
                <a:latin typeface="Arial Rounded"/>
                <a:ea typeface="Arial Rounded"/>
                <a:cs typeface="Arial Rounded"/>
                <a:sym typeface="Arial Rounded"/>
              </a:rPr>
              <a:t>OBJECTIVES</a:t>
            </a:r>
            <a:endParaRPr sz="3200" b="1" u="sng">
              <a:solidFill>
                <a:schemeClr val="accent1"/>
              </a:solidFill>
              <a:latin typeface="Arial Rounded"/>
              <a:ea typeface="Arial Rounded"/>
              <a:cs typeface="Arial Rounded"/>
              <a:sym typeface="Arial Rounded"/>
            </a:endParaRPr>
          </a:p>
        </p:txBody>
      </p:sp>
      <p:sp>
        <p:nvSpPr>
          <p:cNvPr id="160" name="Google Shape;160;p2"/>
          <p:cNvSpPr txBox="1"/>
          <p:nvPr/>
        </p:nvSpPr>
        <p:spPr>
          <a:xfrm>
            <a:off x="152400" y="2876550"/>
            <a:ext cx="5183479" cy="1938992"/>
          </a:xfrm>
          <a:prstGeom prst="rect">
            <a:avLst/>
          </a:prstGeom>
          <a:noFill/>
          <a:ln>
            <a:noFill/>
          </a:ln>
        </p:spPr>
        <p:txBody>
          <a:bodyPr spcFirstLastPara="1" wrap="square" lIns="91425" tIns="45700" rIns="91425" bIns="45700" anchor="t" anchorCtr="0">
            <a:spAutoFit/>
          </a:bodyPr>
          <a:lstStyle/>
          <a:p>
            <a:pPr marL="332740" marR="5715" lvl="0" indent="-320675" algn="just" rtl="0">
              <a:lnSpc>
                <a:spcPct val="119166"/>
              </a:lnSpc>
              <a:spcBef>
                <a:spcPts val="0"/>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Accurate price predictions for the buyers to make informed decisions by evaluating the fairness of asking prices and for Sellers they can set appropriate prices based on market trends, which increasing their chances of a successful sale.</a:t>
            </a:r>
            <a:endParaRPr/>
          </a:p>
          <a:p>
            <a:pPr marL="332740" marR="5715" lvl="0" indent="-244475" algn="just" rtl="0">
              <a:lnSpc>
                <a:spcPct val="119166"/>
              </a:lnSpc>
              <a:spcBef>
                <a:spcPts val="155"/>
              </a:spcBef>
              <a:spcAft>
                <a:spcPts val="0"/>
              </a:spcAft>
              <a:buClr>
                <a:schemeClr val="dk1"/>
              </a:buClr>
              <a:buSzPts val="1200"/>
              <a:buFont typeface="Helvetica Neue"/>
              <a:buNone/>
            </a:pPr>
            <a:endParaRPr sz="1200">
              <a:solidFill>
                <a:schemeClr val="dk1"/>
              </a:solidFill>
              <a:latin typeface="Arial"/>
              <a:ea typeface="Arial"/>
              <a:cs typeface="Arial"/>
              <a:sym typeface="Arial"/>
            </a:endParaRPr>
          </a:p>
          <a:p>
            <a:pPr marL="332740" marR="5715" lvl="0" indent="-320675" algn="just" rtl="0">
              <a:lnSpc>
                <a:spcPct val="119166"/>
              </a:lnSpc>
              <a:spcBef>
                <a:spcPts val="155"/>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This project aims to contribute to the understanding of used car pricing dynamics by analyzing data and uncovering the relationships between factors and prices. And make Valuable insights gained from this research can benefit market participants and improve transparency in the used car market.</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533400" y="909017"/>
            <a:ext cx="51816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PROBLEM  STATEMENT</a:t>
            </a:r>
            <a:endParaRPr/>
          </a:p>
        </p:txBody>
      </p:sp>
      <p:sp>
        <p:nvSpPr>
          <p:cNvPr id="166" name="Google Shape;166;p3"/>
          <p:cNvSpPr txBox="1"/>
          <p:nvPr/>
        </p:nvSpPr>
        <p:spPr>
          <a:xfrm>
            <a:off x="436230" y="1657350"/>
            <a:ext cx="4098290" cy="1949765"/>
          </a:xfrm>
          <a:prstGeom prst="rect">
            <a:avLst/>
          </a:prstGeom>
          <a:noFill/>
          <a:ln>
            <a:noFill/>
          </a:ln>
        </p:spPr>
        <p:txBody>
          <a:bodyPr spcFirstLastPara="1" wrap="square" lIns="0" tIns="12700" rIns="0" bIns="0" anchor="t" anchorCtr="0">
            <a:spAutoFit/>
          </a:bodyPr>
          <a:lstStyle/>
          <a:p>
            <a:pPr marL="298450" marR="5080" lvl="0" indent="-285750" algn="l" rtl="0">
              <a:lnSpc>
                <a:spcPct val="115399"/>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Creating a model that can accurately predict the price of used cars based on a range of characteristics. Including  Various factors, such as the car's model, year, transmission type, mileage, fuel type, influence the price of a used car.</a:t>
            </a:r>
            <a:endParaRPr/>
          </a:p>
          <a:p>
            <a:pPr marL="12700" marR="5080" lvl="0" indent="0" algn="l" rtl="0">
              <a:lnSpc>
                <a:spcPct val="115399"/>
              </a:lnSpc>
              <a:spcBef>
                <a:spcPts val="100"/>
              </a:spcBef>
              <a:spcAft>
                <a:spcPts val="0"/>
              </a:spcAft>
              <a:buNone/>
            </a:pPr>
            <a:endParaRPr sz="1200">
              <a:solidFill>
                <a:schemeClr val="dk1"/>
              </a:solidFill>
              <a:latin typeface="Arial"/>
              <a:ea typeface="Arial"/>
              <a:cs typeface="Arial"/>
              <a:sym typeface="Arial"/>
            </a:endParaRPr>
          </a:p>
          <a:p>
            <a:pPr marL="298450" marR="5080" lvl="0" indent="-285750" algn="l" rtl="0">
              <a:lnSpc>
                <a:spcPct val="115399"/>
              </a:lnSpc>
              <a:spcBef>
                <a:spcPts val="100"/>
              </a:spcBef>
              <a:spcAft>
                <a:spcPts val="0"/>
              </a:spcAft>
              <a:buClr>
                <a:schemeClr val="dk1"/>
              </a:buClr>
              <a:buSzPts val="1200"/>
              <a:buFont typeface="Arial"/>
              <a:buChar char="•"/>
            </a:pPr>
            <a:r>
              <a:rPr lang="en-US" sz="1200">
                <a:solidFill>
                  <a:schemeClr val="dk1"/>
                </a:solidFill>
                <a:latin typeface="Arial"/>
                <a:ea typeface="Arial"/>
                <a:cs typeface="Arial"/>
                <a:sym typeface="Arial"/>
              </a:rPr>
              <a:t>As a result, it will provide valuable insights and enable users to determine the actual market value of their cars, ensuring fair and informed transactions.</a:t>
            </a:r>
            <a:endParaRPr sz="1200">
              <a:solidFill>
                <a:schemeClr val="dk1"/>
              </a:solidFill>
              <a:latin typeface="Arial"/>
              <a:ea typeface="Arial"/>
              <a:cs typeface="Arial"/>
              <a:sym typeface="Arial"/>
            </a:endParaRPr>
          </a:p>
        </p:txBody>
      </p:sp>
      <p:grpSp>
        <p:nvGrpSpPr>
          <p:cNvPr id="167" name="Google Shape;167;p3"/>
          <p:cNvGrpSpPr/>
          <p:nvPr/>
        </p:nvGrpSpPr>
        <p:grpSpPr>
          <a:xfrm>
            <a:off x="4687050" y="722560"/>
            <a:ext cx="4457080" cy="4001525"/>
            <a:chOff x="4687050" y="191924"/>
            <a:chExt cx="4457080" cy="4532100"/>
          </a:xfrm>
        </p:grpSpPr>
        <p:sp>
          <p:nvSpPr>
            <p:cNvPr id="168" name="Google Shape;168;p3"/>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69" name="Google Shape;169;p3"/>
            <p:cNvPicPr preferRelativeResize="0"/>
            <p:nvPr/>
          </p:nvPicPr>
          <p:blipFill rotWithShape="1">
            <a:blip r:embed="rId3">
              <a:alphaModFix/>
            </a:blip>
            <a:srcRect/>
            <a:stretch/>
          </p:blipFill>
          <p:spPr>
            <a:xfrm>
              <a:off x="4687050" y="419474"/>
              <a:ext cx="4304550" cy="4304550"/>
            </a:xfrm>
            <a:prstGeom prst="rect">
              <a:avLst/>
            </a:prstGeom>
            <a:noFill/>
            <a:ln>
              <a:noFill/>
            </a:ln>
          </p:spPr>
        </p:pic>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73"/>
        <p:cNvGrpSpPr/>
        <p:nvPr/>
      </p:nvGrpSpPr>
      <p:grpSpPr>
        <a:xfrm>
          <a:off x="0" y="0"/>
          <a:ext cx="0" cy="0"/>
          <a:chOff x="0" y="0"/>
          <a:chExt cx="0" cy="0"/>
        </a:xfrm>
      </p:grpSpPr>
      <p:sp>
        <p:nvSpPr>
          <p:cNvPr id="174" name="Google Shape;174;p4"/>
          <p:cNvSpPr txBox="1">
            <a:spLocks noGrp="1"/>
          </p:cNvSpPr>
          <p:nvPr>
            <p:ph type="title"/>
          </p:nvPr>
        </p:nvSpPr>
        <p:spPr>
          <a:xfrm>
            <a:off x="3375224" y="548645"/>
            <a:ext cx="4800599"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SOLUTION APPROACH</a:t>
            </a:r>
            <a:endParaRPr/>
          </a:p>
        </p:txBody>
      </p:sp>
      <p:sp>
        <p:nvSpPr>
          <p:cNvPr id="175" name="Google Shape;175;p4"/>
          <p:cNvSpPr txBox="1"/>
          <p:nvPr/>
        </p:nvSpPr>
        <p:spPr>
          <a:xfrm>
            <a:off x="3375224" y="1454603"/>
            <a:ext cx="5466080" cy="2974532"/>
          </a:xfrm>
          <a:prstGeom prst="rect">
            <a:avLst/>
          </a:prstGeom>
          <a:noFill/>
          <a:ln>
            <a:noFill/>
          </a:ln>
        </p:spPr>
        <p:txBody>
          <a:bodyPr spcFirstLastPara="1" wrap="square" lIns="0" tIns="19675" rIns="0" bIns="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Data exploration and preprocessing: Examined the dataset, handled missing values, transformed categorical variables, and removed unnecessary features.</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Feature engineering and selection: Created new features and selected the most relevant ones to enhance the model's predictive power.</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selection and training: Evaluated different regression models and trained them on the preprocessed dataset.</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Hyperparameter tuning: Fine-tuned the models' hyperparameters to optimize their performance.</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evaluation and interpretation: Evaluated model performance with metrics and interpreted coefficients/feature importance to understand factors affecting used car prices..</a:t>
            </a:r>
            <a:endParaRPr sz="1200">
              <a:solidFill>
                <a:schemeClr val="dk1"/>
              </a:solidFill>
              <a:latin typeface="Arial"/>
              <a:ea typeface="Arial"/>
              <a:cs typeface="Arial"/>
              <a:sym typeface="Arial"/>
            </a:endParaRPr>
          </a:p>
        </p:txBody>
      </p:sp>
      <p:sp>
        <p:nvSpPr>
          <p:cNvPr id="176" name="Google Shape;176;p4"/>
          <p:cNvSpPr/>
          <p:nvPr/>
        </p:nvSpPr>
        <p:spPr>
          <a:xfrm>
            <a:off x="0" y="204475"/>
            <a:ext cx="2614930" cy="344170"/>
          </a:xfrm>
          <a:custGeom>
            <a:avLst/>
            <a:gdLst/>
            <a:ahLst/>
            <a:cxnLst/>
            <a:rect l="l" t="t" r="r" b="b"/>
            <a:pathLst>
              <a:path w="2614930" h="344170" extrusionOk="0">
                <a:moveTo>
                  <a:pt x="2614800" y="0"/>
                </a:moveTo>
                <a:lnTo>
                  <a:pt x="0" y="0"/>
                </a:lnTo>
                <a:lnTo>
                  <a:pt x="0" y="344100"/>
                </a:lnTo>
                <a:lnTo>
                  <a:pt x="2614800" y="3441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77" name="Google Shape;177;p4"/>
          <p:cNvPicPr preferRelativeResize="0"/>
          <p:nvPr/>
        </p:nvPicPr>
        <p:blipFill rotWithShape="1">
          <a:blip r:embed="rId3">
            <a:alphaModFix/>
          </a:blip>
          <a:srcRect/>
          <a:stretch/>
        </p:blipFill>
        <p:spPr>
          <a:xfrm>
            <a:off x="248099" y="1364149"/>
            <a:ext cx="2860850" cy="2860850"/>
          </a:xfrm>
          <a:prstGeom prst="rect">
            <a:avLst/>
          </a:prstGeom>
          <a:noFill/>
          <a:ln>
            <a:noFill/>
          </a:ln>
        </p:spPr>
      </p:pic>
      <p:sp>
        <p:nvSpPr>
          <p:cNvPr id="178" name="Google Shape;178;p4"/>
          <p:cNvSpPr/>
          <p:nvPr/>
        </p:nvSpPr>
        <p:spPr>
          <a:xfrm>
            <a:off x="7343999" y="4948525"/>
            <a:ext cx="1800225" cy="195580"/>
          </a:xfrm>
          <a:custGeom>
            <a:avLst/>
            <a:gdLst/>
            <a:ahLst/>
            <a:cxnLst/>
            <a:rect l="l" t="t" r="r" b="b"/>
            <a:pathLst>
              <a:path w="1800225" h="195579" extrusionOk="0">
                <a:moveTo>
                  <a:pt x="1800000" y="0"/>
                </a:moveTo>
                <a:lnTo>
                  <a:pt x="0" y="0"/>
                </a:lnTo>
                <a:lnTo>
                  <a:pt x="0" y="194999"/>
                </a:lnTo>
                <a:lnTo>
                  <a:pt x="1800000" y="194999"/>
                </a:lnTo>
                <a:lnTo>
                  <a:pt x="18000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5"/>
          <p:cNvSpPr txBox="1">
            <a:spLocks noGrp="1"/>
          </p:cNvSpPr>
          <p:nvPr>
            <p:ph type="title"/>
          </p:nvPr>
        </p:nvSpPr>
        <p:spPr>
          <a:xfrm>
            <a:off x="2590800" y="219903"/>
            <a:ext cx="3048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DATASET</a:t>
            </a:r>
            <a:endParaRPr/>
          </a:p>
        </p:txBody>
      </p:sp>
      <p:sp>
        <p:nvSpPr>
          <p:cNvPr id="184" name="Google Shape;184;p5"/>
          <p:cNvSpPr txBox="1"/>
          <p:nvPr/>
        </p:nvSpPr>
        <p:spPr>
          <a:xfrm>
            <a:off x="848185" y="917605"/>
            <a:ext cx="7477125" cy="462691"/>
          </a:xfrm>
          <a:prstGeom prst="rect">
            <a:avLst/>
          </a:prstGeom>
          <a:noFill/>
          <a:ln>
            <a:noFill/>
          </a:ln>
        </p:spPr>
        <p:txBody>
          <a:bodyPr spcFirstLastPara="1" wrap="square" lIns="0" tIns="22850" rIns="0" bIns="0" anchor="t" anchorCtr="0">
            <a:spAutoFit/>
          </a:bodyPr>
          <a:lstStyle/>
          <a:p>
            <a:pPr marL="12065" marR="5080" lvl="0" indent="0" algn="ctr" rtl="0">
              <a:lnSpc>
                <a:spcPct val="91666"/>
              </a:lnSpc>
              <a:spcBef>
                <a:spcPts val="0"/>
              </a:spcBef>
              <a:spcAft>
                <a:spcPts val="0"/>
              </a:spcAft>
              <a:buNone/>
            </a:pPr>
            <a:r>
              <a:rPr lang="en-US" sz="1800">
                <a:solidFill>
                  <a:schemeClr val="dk1"/>
                </a:solidFill>
                <a:latin typeface="Trebuchet MS"/>
                <a:ea typeface="Trebuchet MS"/>
                <a:cs typeface="Trebuchet MS"/>
                <a:sym typeface="Trebuchet MS"/>
              </a:rPr>
              <a:t>The dataset used in this project contains information about used car sale prices in the UK. The variables included in the dataset are:</a:t>
            </a:r>
            <a:endParaRPr sz="1400">
              <a:solidFill>
                <a:schemeClr val="dk1"/>
              </a:solidFill>
              <a:latin typeface="Tahoma"/>
              <a:ea typeface="Tahoma"/>
              <a:cs typeface="Tahoma"/>
              <a:sym typeface="Tahoma"/>
            </a:endParaRPr>
          </a:p>
        </p:txBody>
      </p:sp>
      <p:sp>
        <p:nvSpPr>
          <p:cNvPr id="185" name="Google Shape;185;p5"/>
          <p:cNvSpPr/>
          <p:nvPr/>
        </p:nvSpPr>
        <p:spPr>
          <a:xfrm>
            <a:off x="0" y="165174"/>
            <a:ext cx="1128395" cy="163830"/>
          </a:xfrm>
          <a:custGeom>
            <a:avLst/>
            <a:gdLst/>
            <a:ahLst/>
            <a:cxnLst/>
            <a:rect l="l" t="t" r="r" b="b"/>
            <a:pathLst>
              <a:path w="1128395" h="163829" extrusionOk="0">
                <a:moveTo>
                  <a:pt x="1128300" y="0"/>
                </a:moveTo>
                <a:lnTo>
                  <a:pt x="0" y="0"/>
                </a:lnTo>
                <a:lnTo>
                  <a:pt x="0" y="163800"/>
                </a:lnTo>
                <a:lnTo>
                  <a:pt x="1128300" y="163800"/>
                </a:lnTo>
                <a:lnTo>
                  <a:pt x="11283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86" name="Google Shape;186;p5"/>
          <p:cNvSpPr/>
          <p:nvPr/>
        </p:nvSpPr>
        <p:spPr>
          <a:xfrm>
            <a:off x="-175" y="404275"/>
            <a:ext cx="848360" cy="136525"/>
          </a:xfrm>
          <a:custGeom>
            <a:avLst/>
            <a:gdLst/>
            <a:ahLst/>
            <a:cxnLst/>
            <a:rect l="l" t="t" r="r" b="b"/>
            <a:pathLst>
              <a:path w="848360" h="136525" extrusionOk="0">
                <a:moveTo>
                  <a:pt x="848100" y="0"/>
                </a:moveTo>
                <a:lnTo>
                  <a:pt x="0" y="0"/>
                </a:lnTo>
                <a:lnTo>
                  <a:pt x="0" y="136200"/>
                </a:lnTo>
                <a:lnTo>
                  <a:pt x="848100" y="136200"/>
                </a:lnTo>
                <a:lnTo>
                  <a:pt x="8481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87" name="Google Shape;187;p5"/>
          <p:cNvSpPr/>
          <p:nvPr/>
        </p:nvSpPr>
        <p:spPr>
          <a:xfrm>
            <a:off x="8910600" y="2908199"/>
            <a:ext cx="233679" cy="2235835"/>
          </a:xfrm>
          <a:custGeom>
            <a:avLst/>
            <a:gdLst/>
            <a:ahLst/>
            <a:cxnLst/>
            <a:rect l="l" t="t" r="r" b="b"/>
            <a:pathLst>
              <a:path w="233679" h="2235835" extrusionOk="0">
                <a:moveTo>
                  <a:pt x="233399" y="0"/>
                </a:moveTo>
                <a:lnTo>
                  <a:pt x="0" y="0"/>
                </a:lnTo>
                <a:lnTo>
                  <a:pt x="0" y="2235300"/>
                </a:lnTo>
                <a:lnTo>
                  <a:pt x="233399" y="2235300"/>
                </a:lnTo>
                <a:lnTo>
                  <a:pt x="233399"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88" name="Google Shape;188;p5"/>
          <p:cNvPicPr preferRelativeResize="0"/>
          <p:nvPr/>
        </p:nvPicPr>
        <p:blipFill rotWithShape="1">
          <a:blip r:embed="rId3">
            <a:alphaModFix/>
          </a:blip>
          <a:srcRect/>
          <a:stretch/>
        </p:blipFill>
        <p:spPr>
          <a:xfrm>
            <a:off x="558335" y="1968897"/>
            <a:ext cx="3713256" cy="1943897"/>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sp>
        <p:nvSpPr>
          <p:cNvPr id="189" name="Google Shape;189;p5"/>
          <p:cNvSpPr/>
          <p:nvPr/>
        </p:nvSpPr>
        <p:spPr>
          <a:xfrm>
            <a:off x="4764791" y="1572731"/>
            <a:ext cx="4145809" cy="3139321"/>
          </a:xfrm>
          <a:prstGeom prst="rect">
            <a:avLst/>
          </a:prstGeom>
          <a:gradFill>
            <a:gsLst>
              <a:gs pos="0">
                <a:srgbClr val="D2E4BB"/>
              </a:gs>
              <a:gs pos="88000">
                <a:srgbClr val="9FC95F"/>
              </a:gs>
              <a:gs pos="100000">
                <a:srgbClr val="9FC95F"/>
              </a:gs>
            </a:gsLst>
            <a:lin ang="5400000" scaled="0"/>
          </a:gradFill>
          <a:ln w="12700" cap="rnd"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Model: The specific model or make of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Year: The year in which the car was manufactured.</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Price: The sale price of the used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Transmission: The type of transmission, such as manual or automatic.</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Total driven : The total distance the car has traveled in miles.</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Fuel Type: The type of fuel used by the car, such as petrol, diesel or electric.</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Tax: The amount of tax payable for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MPG: The miles per gallon fuel efficiency of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Engine Size: The size of the car's engine.</a:t>
            </a:r>
            <a:endParaRPr sz="1100" b="0" i="0">
              <a:solidFill>
                <a:srgbClr val="374151"/>
              </a:solidFill>
              <a:latin typeface="Tahoma"/>
              <a:ea typeface="Tahoma"/>
              <a:cs typeface="Tahoma"/>
              <a:sym typeface="Tahoma"/>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609600" y="447942"/>
            <a:ext cx="51816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a:t>
            </a:r>
            <a:r>
              <a:rPr lang="en-US" sz="3000" b="1" u="sng">
                <a:latin typeface="Arial Rounded"/>
                <a:ea typeface="Arial Rounded"/>
                <a:cs typeface="Arial Rounded"/>
                <a:sym typeface="Arial Rounded"/>
              </a:rPr>
              <a:t> of Model by  Model Name</a:t>
            </a:r>
            <a:endParaRPr sz="3000" b="1" u="sng">
              <a:latin typeface="Arial Rounded"/>
              <a:ea typeface="Arial Rounded"/>
              <a:cs typeface="Arial Rounded"/>
              <a:sym typeface="Arial Rounded"/>
            </a:endParaRPr>
          </a:p>
        </p:txBody>
      </p:sp>
      <p:sp>
        <p:nvSpPr>
          <p:cNvPr id="195" name="Google Shape;195;p6"/>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96" name="Google Shape;196;p6"/>
          <p:cNvSpPr txBox="1"/>
          <p:nvPr/>
        </p:nvSpPr>
        <p:spPr>
          <a:xfrm>
            <a:off x="6858000" y="1211056"/>
            <a:ext cx="1752600" cy="2516073"/>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The graph shows the distribution of car models in the given dataset, showing the models in x-axis and the count of each model on the y-axis.</a:t>
            </a:r>
            <a:endParaRPr/>
          </a:p>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From the graph, we can observe that the top models with the highest counts are Tucson, I10, and I30, indicating their prevalence in the dataset.</a:t>
            </a:r>
            <a:endParaRPr sz="1050">
              <a:solidFill>
                <a:schemeClr val="dk1"/>
              </a:solidFill>
              <a:latin typeface="Trebuchet MS"/>
              <a:ea typeface="Trebuchet MS"/>
              <a:cs typeface="Trebuchet MS"/>
              <a:sym typeface="Trebuchet MS"/>
            </a:endParaRPr>
          </a:p>
        </p:txBody>
      </p:sp>
      <p:pic>
        <p:nvPicPr>
          <p:cNvPr id="197" name="Google Shape;197;p6"/>
          <p:cNvPicPr preferRelativeResize="0"/>
          <p:nvPr/>
        </p:nvPicPr>
        <p:blipFill rotWithShape="1">
          <a:blip r:embed="rId3">
            <a:alphaModFix/>
          </a:blip>
          <a:srcRect/>
          <a:stretch/>
        </p:blipFill>
        <p:spPr>
          <a:xfrm>
            <a:off x="609600" y="1211056"/>
            <a:ext cx="5791200" cy="3546907"/>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609600" y="260224"/>
            <a:ext cx="6116934"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 of Model by Fuel Type</a:t>
            </a:r>
            <a:endParaRPr sz="3600" b="1" u="sng">
              <a:latin typeface="Arial Rounded"/>
              <a:ea typeface="Arial Rounded"/>
              <a:cs typeface="Arial Rounded"/>
              <a:sym typeface="Arial Rounded"/>
            </a:endParaRPr>
          </a:p>
        </p:txBody>
      </p:sp>
      <p:sp>
        <p:nvSpPr>
          <p:cNvPr id="203" name="Google Shape;203;p7"/>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4" name="Google Shape;204;p7"/>
          <p:cNvSpPr/>
          <p:nvPr/>
        </p:nvSpPr>
        <p:spPr>
          <a:xfrm>
            <a:off x="1828800" y="635518"/>
            <a:ext cx="7115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p:txBody>
      </p:sp>
      <p:pic>
        <p:nvPicPr>
          <p:cNvPr id="205" name="Google Shape;205;p7"/>
          <p:cNvPicPr preferRelativeResize="0"/>
          <p:nvPr/>
        </p:nvPicPr>
        <p:blipFill rotWithShape="1">
          <a:blip r:embed="rId3">
            <a:alphaModFix/>
          </a:blip>
          <a:srcRect/>
          <a:stretch/>
        </p:blipFill>
        <p:spPr>
          <a:xfrm>
            <a:off x="609600" y="1122941"/>
            <a:ext cx="5562600" cy="3562350"/>
          </a:xfrm>
          <a:prstGeom prst="rect">
            <a:avLst/>
          </a:prstGeom>
          <a:noFill/>
          <a:ln>
            <a:noFill/>
          </a:ln>
          <a:effectLst>
            <a:outerShdw blurRad="292100" dist="139700" dir="2700000" algn="tl" rotWithShape="0">
              <a:srgbClr val="333333">
                <a:alpha val="64705"/>
              </a:srgbClr>
            </a:outerShdw>
          </a:effectLst>
        </p:spPr>
      </p:pic>
      <p:sp>
        <p:nvSpPr>
          <p:cNvPr id="206" name="Google Shape;206;p7"/>
          <p:cNvSpPr txBox="1"/>
          <p:nvPr/>
        </p:nvSpPr>
        <p:spPr>
          <a:xfrm>
            <a:off x="6705600" y="1122941"/>
            <a:ext cx="1752600" cy="3600986"/>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histogram shows the count of car models categorized by fuel types: petrol, diesel, hybrid, and others.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y-axis represents the number of car models, while the x-axis represents the different fuel types.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distribution shows that petrol has the highest count (2902), followed by diesel (1608), hybrid (349), and others (1).</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sp>
        <p:nvSpPr>
          <p:cNvPr id="211" name="Google Shape;211;p8"/>
          <p:cNvSpPr txBox="1">
            <a:spLocks noGrp="1"/>
          </p:cNvSpPr>
          <p:nvPr>
            <p:ph type="title"/>
          </p:nvPr>
        </p:nvSpPr>
        <p:spPr>
          <a:xfrm>
            <a:off x="835688" y="263000"/>
            <a:ext cx="6357938"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 of Model by Transmission</a:t>
            </a:r>
            <a:endParaRPr sz="3200" b="1" u="sng">
              <a:latin typeface="Arial Rounded"/>
              <a:ea typeface="Arial Rounded"/>
              <a:cs typeface="Arial Rounded"/>
              <a:sym typeface="Arial Rounded"/>
            </a:endParaRPr>
          </a:p>
        </p:txBody>
      </p:sp>
      <p:sp>
        <p:nvSpPr>
          <p:cNvPr id="212" name="Google Shape;212;p8"/>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13" name="Google Shape;213;p8"/>
          <p:cNvSpPr/>
          <p:nvPr/>
        </p:nvSpPr>
        <p:spPr>
          <a:xfrm>
            <a:off x="304800" y="4627063"/>
            <a:ext cx="87161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The histogram displays the count of car models categorized by different transmissions: manual, automatic, semi-Auto, and others.</a:t>
            </a:r>
            <a:endParaRPr/>
          </a:p>
        </p:txBody>
      </p:sp>
      <p:sp>
        <p:nvSpPr>
          <p:cNvPr id="214" name="Google Shape;214;p8"/>
          <p:cNvSpPr txBox="1"/>
          <p:nvPr/>
        </p:nvSpPr>
        <p:spPr>
          <a:xfrm>
            <a:off x="6781800" y="1348943"/>
            <a:ext cx="2057400" cy="2492990"/>
          </a:xfrm>
          <a:prstGeom prst="rect">
            <a:avLst/>
          </a:prstGeom>
          <a:gradFill>
            <a:gsLst>
              <a:gs pos="0">
                <a:srgbClr val="BDD5B6"/>
              </a:gs>
              <a:gs pos="88000">
                <a:srgbClr val="74AC5E"/>
              </a:gs>
              <a:gs pos="100000">
                <a:srgbClr val="74AC5E"/>
              </a:gs>
            </a:gsLst>
            <a:lin ang="5400000" scaled="0"/>
          </a:gradFill>
          <a:ln w="1270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1. The y-axis represents the number of models, while the x-axis represents the different transmission types. </a:t>
            </a:r>
            <a:endParaRPr sz="1200" b="1">
              <a:solidFill>
                <a:schemeClr val="dk1"/>
              </a:solidFill>
              <a:latin typeface="Arial"/>
              <a:ea typeface="Arial"/>
              <a:cs typeface="Arial"/>
              <a:sym typeface="Arial"/>
            </a:endParaRPr>
          </a:p>
          <a:p>
            <a:pPr marL="0" marR="0" lvl="0" indent="0" algn="l" rtl="0">
              <a:spcBef>
                <a:spcPts val="0"/>
              </a:spcBef>
              <a:spcAft>
                <a:spcPts val="0"/>
              </a:spcAft>
              <a:buNone/>
            </a:pPr>
            <a:endParaRPr sz="1200" b="1">
              <a:solidFill>
                <a:schemeClr val="dk1"/>
              </a:solidFill>
              <a:latin typeface="Arial"/>
              <a:ea typeface="Arial"/>
              <a:cs typeface="Arial"/>
              <a:sym typeface="Arial"/>
            </a:endParaRPr>
          </a:p>
          <a:p>
            <a:pPr marL="0" marR="0" lvl="0" indent="0" algn="l" rtl="0">
              <a:spcBef>
                <a:spcPts val="0"/>
              </a:spcBef>
              <a:spcAft>
                <a:spcPts val="0"/>
              </a:spcAft>
              <a:buNone/>
            </a:pPr>
            <a:r>
              <a:rPr lang="en-US" sz="1200" b="1">
                <a:solidFill>
                  <a:schemeClr val="dk1"/>
                </a:solidFill>
                <a:latin typeface="Arial"/>
                <a:ea typeface="Arial"/>
                <a:cs typeface="Arial"/>
                <a:sym typeface="Arial"/>
              </a:rPr>
              <a:t>2. The distribution reveals that the manual transmission has the highest count (3611), followed by automatic (669), semi-Auto (578), and others (2).</a:t>
            </a:r>
            <a:endParaRPr sz="1200" b="1">
              <a:solidFill>
                <a:schemeClr val="dk1"/>
              </a:solidFill>
              <a:latin typeface="Arial"/>
              <a:ea typeface="Arial"/>
              <a:cs typeface="Arial"/>
              <a:sym typeface="Arial"/>
            </a:endParaRPr>
          </a:p>
        </p:txBody>
      </p:sp>
      <p:pic>
        <p:nvPicPr>
          <p:cNvPr id="215" name="Google Shape;215;p8"/>
          <p:cNvPicPr preferRelativeResize="0"/>
          <p:nvPr/>
        </p:nvPicPr>
        <p:blipFill rotWithShape="1">
          <a:blip r:embed="rId3">
            <a:alphaModFix/>
          </a:blip>
          <a:srcRect/>
          <a:stretch/>
        </p:blipFill>
        <p:spPr>
          <a:xfrm>
            <a:off x="838200" y="869247"/>
            <a:ext cx="5486400" cy="3696346"/>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609600" y="361950"/>
            <a:ext cx="5715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Average of Price By model</a:t>
            </a:r>
            <a:endParaRPr sz="3200" b="1" u="sng">
              <a:latin typeface="Arial Rounded"/>
              <a:ea typeface="Arial Rounded"/>
              <a:cs typeface="Arial Rounded"/>
              <a:sym typeface="Arial Rounded"/>
            </a:endParaRPr>
          </a:p>
        </p:txBody>
      </p:sp>
      <p:sp>
        <p:nvSpPr>
          <p:cNvPr id="221" name="Google Shape;221;p9"/>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22" name="Google Shape;222;p9"/>
          <p:cNvPicPr preferRelativeResize="0"/>
          <p:nvPr/>
        </p:nvPicPr>
        <p:blipFill rotWithShape="1">
          <a:blip r:embed="rId3">
            <a:alphaModFix/>
          </a:blip>
          <a:srcRect/>
          <a:stretch/>
        </p:blipFill>
        <p:spPr>
          <a:xfrm>
            <a:off x="609600" y="1182235"/>
            <a:ext cx="5562600" cy="3200400"/>
          </a:xfrm>
          <a:prstGeom prst="rect">
            <a:avLst/>
          </a:prstGeom>
          <a:noFill/>
          <a:ln>
            <a:noFill/>
          </a:ln>
          <a:effectLst>
            <a:outerShdw blurRad="292100" dist="139700" dir="2700000" algn="tl" rotWithShape="0">
              <a:srgbClr val="333333">
                <a:alpha val="64705"/>
              </a:srgbClr>
            </a:outerShdw>
          </a:effectLst>
        </p:spPr>
      </p:pic>
      <p:sp>
        <p:nvSpPr>
          <p:cNvPr id="223" name="Google Shape;223;p9"/>
          <p:cNvSpPr txBox="1"/>
          <p:nvPr/>
        </p:nvSpPr>
        <p:spPr>
          <a:xfrm>
            <a:off x="6477000" y="1065116"/>
            <a:ext cx="220980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p:txBody>
      </p:sp>
      <p:sp>
        <p:nvSpPr>
          <p:cNvPr id="224" name="Google Shape;224;p9"/>
          <p:cNvSpPr txBox="1"/>
          <p:nvPr/>
        </p:nvSpPr>
        <p:spPr>
          <a:xfrm>
            <a:off x="6781800" y="1313448"/>
            <a:ext cx="1600200" cy="2308324"/>
          </a:xfrm>
          <a:prstGeom prst="rect">
            <a:avLst/>
          </a:prstGeom>
          <a:gradFill>
            <a:gsLst>
              <a:gs pos="0">
                <a:srgbClr val="E5BBBA"/>
              </a:gs>
              <a:gs pos="88000">
                <a:srgbClr val="CB625C"/>
              </a:gs>
              <a:gs pos="100000">
                <a:srgbClr val="CB625C"/>
              </a:gs>
            </a:gsLst>
            <a:lin ang="5400000" scaled="0"/>
          </a:gradFill>
          <a:ln w="12700" cap="rnd"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"Average Price by Model Name" it represents the average price of car models based on their names. The y-axis denotes the average price, while the x-axis represents the different model names.</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1436</Words>
  <Application>Microsoft Office PowerPoint</Application>
  <PresentationFormat>On-screen Show (16:9)</PresentationFormat>
  <Paragraphs>108</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Times New Roman</vt:lpstr>
      <vt:lpstr>Noto Sans Symbols</vt:lpstr>
      <vt:lpstr>Trebuchet MS</vt:lpstr>
      <vt:lpstr>Arial</vt:lpstr>
      <vt:lpstr>Tahoma</vt:lpstr>
      <vt:lpstr>Algerian</vt:lpstr>
      <vt:lpstr>Helvetica Neue</vt:lpstr>
      <vt:lpstr>Arial Rounded</vt:lpstr>
      <vt:lpstr>Facet</vt:lpstr>
      <vt:lpstr>Used  Hyundai  Car  Price  Prediction</vt:lpstr>
      <vt:lpstr>INTRODUCTION</vt:lpstr>
      <vt:lpstr>PROBLEM  STATEMENT</vt:lpstr>
      <vt:lpstr>SOLUTION APPROACH</vt:lpstr>
      <vt:lpstr>DATASET</vt:lpstr>
      <vt:lpstr>Count of Model by  Model Name</vt:lpstr>
      <vt:lpstr>Count of Model by Fuel Type</vt:lpstr>
      <vt:lpstr>Count of Model by Transmission</vt:lpstr>
      <vt:lpstr>Average of Price By model</vt:lpstr>
      <vt:lpstr>NUMERICAL DISTRIBUTION</vt:lpstr>
      <vt:lpstr>Relationship between transmission vs Fuel Type vs model</vt:lpstr>
      <vt:lpstr>PEARSON CORRELATION</vt:lpstr>
      <vt:lpstr>MODEL PERFORMANCE</vt:lpstr>
      <vt:lpstr>GRID SEARCH CV TUNING </vt:lpstr>
      <vt:lpstr>POLYNOMIAL REGRESSION MODEL</vt:lpstr>
      <vt:lpstr>OBSERVATION</vt:lpstr>
      <vt:lpstr>RESULT</vt:lpstr>
      <vt:lpstr>CHALLENGES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Hyundai  Car  Price  Prediction</dc:title>
  <dc:creator>Priyanka Chaurasia</dc:creator>
  <cp:lastModifiedBy>Ankit Pal</cp:lastModifiedBy>
  <cp:revision>1</cp:revision>
  <dcterms:created xsi:type="dcterms:W3CDTF">2023-07-16T10:23:19Z</dcterms:created>
  <dcterms:modified xsi:type="dcterms:W3CDTF">2023-08-07T12:14:12Z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2023-07-16T00:00:00Z</vt:filetime>
  </property>
</Properties>
</file>